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81" r:id="rId3"/>
    <p:sldMasterId id="2147483689" r:id="rId4"/>
    <p:sldMasterId id="2147483697" r:id="rId5"/>
    <p:sldMasterId id="2147483705" r:id="rId6"/>
    <p:sldMasterId id="2147483713" r:id="rId7"/>
    <p:sldMasterId id="2147483735" r:id="rId8"/>
  </p:sldMasterIdLst>
  <p:notesMasterIdLst>
    <p:notesMasterId r:id="rId47"/>
  </p:notesMasterIdLst>
  <p:sldIdLst>
    <p:sldId id="522" r:id="rId9"/>
    <p:sldId id="621" r:id="rId10"/>
    <p:sldId id="656" r:id="rId11"/>
    <p:sldId id="577" r:id="rId12"/>
    <p:sldId id="575" r:id="rId13"/>
    <p:sldId id="641" r:id="rId14"/>
    <p:sldId id="642" r:id="rId15"/>
    <p:sldId id="643" r:id="rId16"/>
    <p:sldId id="644" r:id="rId17"/>
    <p:sldId id="645" r:id="rId18"/>
    <p:sldId id="646" r:id="rId19"/>
    <p:sldId id="647" r:id="rId20"/>
    <p:sldId id="648" r:id="rId21"/>
    <p:sldId id="649" r:id="rId22"/>
    <p:sldId id="650" r:id="rId23"/>
    <p:sldId id="651" r:id="rId24"/>
    <p:sldId id="652" r:id="rId25"/>
    <p:sldId id="653" r:id="rId26"/>
    <p:sldId id="578" r:id="rId27"/>
    <p:sldId id="579" r:id="rId28"/>
    <p:sldId id="580" r:id="rId29"/>
    <p:sldId id="576" r:id="rId30"/>
    <p:sldId id="533" r:id="rId31"/>
    <p:sldId id="587" r:id="rId32"/>
    <p:sldId id="588" r:id="rId33"/>
    <p:sldId id="534" r:id="rId34"/>
    <p:sldId id="563" r:id="rId35"/>
    <p:sldId id="564" r:id="rId36"/>
    <p:sldId id="565" r:id="rId37"/>
    <p:sldId id="566" r:id="rId38"/>
    <p:sldId id="567" r:id="rId39"/>
    <p:sldId id="568" r:id="rId40"/>
    <p:sldId id="589" r:id="rId41"/>
    <p:sldId id="581" r:id="rId42"/>
    <p:sldId id="584" r:id="rId43"/>
    <p:sldId id="585" r:id="rId44"/>
    <p:sldId id="586" r:id="rId45"/>
    <p:sldId id="462" r:id="rId46"/>
  </p:sldIdLst>
  <p:sldSz cx="9144000" cy="6858000" type="screen4x3"/>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0" autoAdjust="0"/>
    <p:restoredTop sz="96086" autoAdjust="0"/>
  </p:normalViewPr>
  <p:slideViewPr>
    <p:cSldViewPr snapToGrid="0" snapToObjects="1">
      <p:cViewPr varScale="1">
        <p:scale>
          <a:sx n="80" d="100"/>
          <a:sy n="80" d="100"/>
        </p:scale>
        <p:origin x="114" y="3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ags" Target="tags/tag1.xml"/><Relationship Id="rId8" Type="http://schemas.openxmlformats.org/officeDocument/2006/relationships/slideMaster" Target="slideMasters/slideMaster8.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9/1/2014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249692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73698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245860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2EC38D-76F9-4D02-B218-3C9CB0039E20}" type="slidenum">
              <a:rPr lang="en-US" smtClean="0"/>
              <a:pPr/>
              <a:t>29</a:t>
            </a:fld>
            <a:endParaRPr lang="en-US"/>
          </a:p>
        </p:txBody>
      </p:sp>
    </p:spTree>
    <p:extLst>
      <p:ext uri="{BB962C8B-B14F-4D97-AF65-F5344CB8AC3E}">
        <p14:creationId xmlns:p14="http://schemas.microsoft.com/office/powerpoint/2010/main" val="1085485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31</a:t>
            </a:fld>
            <a:endParaRPr lang="en-US"/>
          </a:p>
        </p:txBody>
      </p:sp>
    </p:spTree>
    <p:extLst>
      <p:ext uri="{BB962C8B-B14F-4D97-AF65-F5344CB8AC3E}">
        <p14:creationId xmlns:p14="http://schemas.microsoft.com/office/powerpoint/2010/main" val="373882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224155" cy="1143000"/>
          </a:xfrm>
        </p:spPr>
        <p:txBody>
          <a:bodyPr>
            <a:noAutofit/>
          </a:bodyPr>
          <a:lstStyle>
            <a:lvl1pPr>
              <a:defRPr sz="36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9/1/2014</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9/1/2014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cci.drexel.edu/bigdata/bigdata2013/Apache%20Hadoop%20in%20the%20Enterprise.pd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ci.drexel.edu/bigdata/bigdata2013/Apache%20Hadoop%20in%20the%20Enterprise.pdf"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fisheritcenter.haas.berkeley.edu/Big_Data/index.html"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cs.metrostate.edu/~sbd/"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isheritcenter.haas.berkeley.edu/Big_Data/index.html"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cci.drexel.edu/bigdata/bigdata2013/Apache%20Hadoop%20in%20the%20Enterprise.pdf"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18173"/>
            <a:ext cx="9144000" cy="1912651"/>
          </a:xfrm>
        </p:spPr>
        <p:txBody>
          <a:bodyPr>
            <a:noAutofit/>
          </a:bodyPr>
          <a:lstStyle/>
          <a:p>
            <a:r>
              <a:rPr lang="en-US" b="1" dirty="0"/>
              <a:t>Big Data Open Source Software </a:t>
            </a:r>
            <a:br>
              <a:rPr lang="en-US" b="1" dirty="0"/>
            </a:br>
            <a:r>
              <a:rPr lang="en-US" b="1" dirty="0"/>
              <a:t>and Projects </a:t>
            </a:r>
            <a:r>
              <a:rPr lang="en-US" b="1" dirty="0" smtClean="0"/>
              <a:t/>
            </a:r>
            <a:br>
              <a:rPr lang="en-US" b="1" dirty="0" smtClean="0"/>
            </a:br>
            <a:r>
              <a:rPr lang="en-US" b="1" dirty="0"/>
              <a:t>Aspects </a:t>
            </a:r>
            <a:r>
              <a:rPr lang="en-US" b="1" dirty="0" smtClean="0"/>
              <a:t>of Big Data Applications </a:t>
            </a:r>
            <a:r>
              <a:rPr lang="en-US" sz="4800" dirty="0"/>
              <a:t> </a:t>
            </a:r>
          </a:p>
        </p:txBody>
      </p:sp>
      <p:sp>
        <p:nvSpPr>
          <p:cNvPr id="3" name="Subtitle 2"/>
          <p:cNvSpPr>
            <a:spLocks noGrp="1"/>
          </p:cNvSpPr>
          <p:nvPr>
            <p:ph type="subTitle" idx="1"/>
          </p:nvPr>
        </p:nvSpPr>
        <p:spPr>
          <a:xfrm>
            <a:off x="0" y="2765612"/>
            <a:ext cx="9144000" cy="838200"/>
          </a:xfrm>
        </p:spPr>
        <p:txBody>
          <a:bodyPr>
            <a:noAutofit/>
          </a:bodyPr>
          <a:lstStyle/>
          <a:p>
            <a:r>
              <a:rPr lang="en-US" sz="2400" b="1" dirty="0">
                <a:solidFill>
                  <a:schemeClr val="tx1">
                    <a:lumMod val="75000"/>
                    <a:lumOff val="25000"/>
                  </a:schemeClr>
                </a:solidFill>
              </a:rPr>
              <a:t>I590 Data Science Curriculum</a:t>
            </a:r>
          </a:p>
          <a:p>
            <a:r>
              <a:rPr lang="en-US" sz="2400" b="1" dirty="0">
                <a:solidFill>
                  <a:schemeClr val="tx1">
                    <a:lumMod val="75000"/>
                    <a:lumOff val="25000"/>
                  </a:schemeClr>
                </a:solidFill>
              </a:rPr>
              <a:t>August 16 2014</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spTree>
    <p:extLst>
      <p:ext uri="{BB962C8B-B14F-4D97-AF65-F5344CB8AC3E}">
        <p14:creationId xmlns:p14="http://schemas.microsoft.com/office/powerpoint/2010/main" val="130628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89" y="75362"/>
            <a:ext cx="6535911" cy="549692"/>
          </a:xfrm>
        </p:spPr>
        <p:txBody>
          <a:bodyPr/>
          <a:lstStyle/>
          <a:p>
            <a:r>
              <a:rPr lang="en-US" dirty="0" smtClean="0"/>
              <a:t>Problems in RDBMS Approach </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10</a:t>
            </a:fld>
            <a:endParaRPr lang="en-US" dirty="0"/>
          </a:p>
        </p:txBody>
      </p:sp>
      <p:pic>
        <p:nvPicPr>
          <p:cNvPr id="5" name="Picture 4"/>
          <p:cNvPicPr>
            <a:picLocks noChangeAspect="1"/>
          </p:cNvPicPr>
          <p:nvPr/>
        </p:nvPicPr>
        <p:blipFill>
          <a:blip r:embed="rId2"/>
          <a:stretch>
            <a:fillRect/>
          </a:stretch>
        </p:blipFill>
        <p:spPr>
          <a:xfrm>
            <a:off x="0" y="754380"/>
            <a:ext cx="8138160" cy="6103620"/>
          </a:xfrm>
          <a:prstGeom prst="rect">
            <a:avLst/>
          </a:prstGeom>
        </p:spPr>
      </p:pic>
      <p:sp>
        <p:nvSpPr>
          <p:cNvPr id="3" name="Content Placeholder 2"/>
          <p:cNvSpPr>
            <a:spLocks noGrp="1"/>
          </p:cNvSpPr>
          <p:nvPr>
            <p:ph idx="1"/>
          </p:nvPr>
        </p:nvSpPr>
        <p:spPr>
          <a:xfrm>
            <a:off x="17289" y="6456530"/>
            <a:ext cx="7841783" cy="272144"/>
          </a:xfrm>
          <a:solidFill>
            <a:schemeClr val="bg1"/>
          </a:solidFill>
        </p:spPr>
        <p:txBody>
          <a:bodyPr>
            <a:normAutofit fontScale="92500" lnSpcReduction="10000"/>
          </a:bodyPr>
          <a:lstStyle/>
          <a:p>
            <a:r>
              <a:rPr lang="en-US" sz="1400" dirty="0">
                <a:hlinkClick r:id="rId3"/>
              </a:rPr>
              <a:t>http://cci.drexel.edu/bigdata/bigdata2013/Apache%20Hadoop%20in%20the%20Enterprise.pdf</a:t>
            </a:r>
            <a:endParaRPr lang="en-US" sz="1400" dirty="0"/>
          </a:p>
          <a:p>
            <a:endParaRPr lang="en-US" sz="1400" dirty="0"/>
          </a:p>
        </p:txBody>
      </p:sp>
    </p:spTree>
    <p:extLst>
      <p:ext uri="{BB962C8B-B14F-4D97-AF65-F5344CB8AC3E}">
        <p14:creationId xmlns:p14="http://schemas.microsoft.com/office/powerpoint/2010/main" val="4286756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788988"/>
            <a:ext cx="6353175"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19861" y="6422334"/>
            <a:ext cx="4176593" cy="369332"/>
          </a:xfrm>
          <a:prstGeom prst="rect">
            <a:avLst/>
          </a:prstGeom>
        </p:spPr>
        <p:txBody>
          <a:bodyPr wrap="none">
            <a:spAutoFit/>
          </a:bodyPr>
          <a:lstStyle/>
          <a:p>
            <a:r>
              <a:rPr lang="en-US" dirty="0">
                <a:solidFill>
                  <a:prstClr val="black"/>
                </a:solidFill>
              </a:rPr>
              <a:t>20120119berkeley.pdf Jeff </a:t>
            </a:r>
            <a:r>
              <a:rPr lang="en-US" dirty="0" err="1">
                <a:solidFill>
                  <a:prstClr val="black"/>
                </a:solidFill>
              </a:rPr>
              <a:t>Hammerbacher</a:t>
            </a:r>
            <a:endParaRPr lang="en-US" dirty="0">
              <a:solidFill>
                <a:prstClr val="black"/>
              </a:solidFill>
            </a:endParaRPr>
          </a:p>
        </p:txBody>
      </p:sp>
      <p:sp>
        <p:nvSpPr>
          <p:cNvPr id="4" name="Title 3"/>
          <p:cNvSpPr>
            <a:spLocks noGrp="1"/>
          </p:cNvSpPr>
          <p:nvPr>
            <p:ph type="title"/>
          </p:nvPr>
        </p:nvSpPr>
        <p:spPr>
          <a:xfrm>
            <a:off x="0" y="69122"/>
            <a:ext cx="9144000" cy="877757"/>
          </a:xfrm>
        </p:spPr>
        <p:txBody>
          <a:bodyPr>
            <a:normAutofit/>
          </a:bodyPr>
          <a:lstStyle/>
          <a:p>
            <a:r>
              <a:rPr lang="en-US" b="1" dirty="0" smtClean="0"/>
              <a:t>Traditional Relational Database Approach</a:t>
            </a:r>
            <a:endParaRPr lang="en-US" b="1" dirty="0"/>
          </a:p>
        </p:txBody>
      </p:sp>
      <p:sp>
        <p:nvSpPr>
          <p:cNvPr id="6" name="Content Placeholder 5"/>
          <p:cNvSpPr>
            <a:spLocks noGrp="1"/>
          </p:cNvSpPr>
          <p:nvPr>
            <p:ph idx="1"/>
          </p:nvPr>
        </p:nvSpPr>
        <p:spPr>
          <a:xfrm>
            <a:off x="219861" y="5739443"/>
            <a:ext cx="5629794" cy="616907"/>
          </a:xfrm>
        </p:spPr>
        <p:txBody>
          <a:bodyPr/>
          <a:lstStyle/>
          <a:p>
            <a:r>
              <a:rPr lang="en-US" dirty="0" smtClean="0"/>
              <a:t>ETL = Extract, Transform, Load</a:t>
            </a:r>
            <a:endParaRPr lang="en-US" dirty="0"/>
          </a:p>
        </p:txBody>
      </p:sp>
      <p:sp>
        <p:nvSpPr>
          <p:cNvPr id="3" name="Slide Number Placeholder 2"/>
          <p:cNvSpPr>
            <a:spLocks noGrp="1"/>
          </p:cNvSpPr>
          <p:nvPr>
            <p:ph type="sldNum" sz="quarter" idx="12"/>
          </p:nvPr>
        </p:nvSpPr>
        <p:spPr/>
        <p:txBody>
          <a:bodyPr/>
          <a:lstStyle/>
          <a:p>
            <a:fld id="{16339C3C-0F6E-4C9D-9BD6-336196307036}" type="slidenum">
              <a:rPr lang="en-US" smtClean="0">
                <a:solidFill>
                  <a:prstClr val="black">
                    <a:tint val="75000"/>
                  </a:prstClr>
                </a:solidFill>
              </a:rPr>
              <a:pPr/>
              <a:t>11</a:t>
            </a:fld>
            <a:endParaRPr lang="en-US">
              <a:solidFill>
                <a:prstClr val="black">
                  <a:tint val="75000"/>
                </a:prstClr>
              </a:solidFill>
            </a:endParaRPr>
          </a:p>
        </p:txBody>
      </p:sp>
    </p:spTree>
    <p:extLst>
      <p:ext uri="{BB962C8B-B14F-4D97-AF65-F5344CB8AC3E}">
        <p14:creationId xmlns:p14="http://schemas.microsoft.com/office/powerpoint/2010/main" val="263436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B85148-DB98-4269-ACE6-2DF49F9918C9}"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0" y="754380"/>
            <a:ext cx="8138160" cy="6103620"/>
          </a:xfrm>
          <a:prstGeom prst="rect">
            <a:avLst/>
          </a:prstGeom>
        </p:spPr>
      </p:pic>
      <p:sp>
        <p:nvSpPr>
          <p:cNvPr id="3" name="Content Placeholder 2"/>
          <p:cNvSpPr>
            <a:spLocks noGrp="1"/>
          </p:cNvSpPr>
          <p:nvPr>
            <p:ph idx="1"/>
          </p:nvPr>
        </p:nvSpPr>
        <p:spPr>
          <a:xfrm>
            <a:off x="0" y="6529588"/>
            <a:ext cx="7759522" cy="328412"/>
          </a:xfrm>
          <a:solidFill>
            <a:schemeClr val="bg1"/>
          </a:solidFill>
        </p:spPr>
        <p:txBody>
          <a:bodyPr/>
          <a:lstStyle/>
          <a:p>
            <a:r>
              <a:rPr lang="en-US" sz="1400" dirty="0">
                <a:hlinkClick r:id="rId3"/>
              </a:rPr>
              <a:t>http://cci.drexel.edu/bigdata/bigdata2013/Apache%20Hadoop%20in%20the%20Enterprise.pdf</a:t>
            </a:r>
            <a:endParaRPr lang="en-US" sz="1400" dirty="0"/>
          </a:p>
          <a:p>
            <a:endParaRPr lang="en-US" sz="2400" dirty="0"/>
          </a:p>
          <a:p>
            <a:pPr marL="0" indent="0">
              <a:buNone/>
            </a:pPr>
            <a:endParaRPr lang="en-US" dirty="0"/>
          </a:p>
        </p:txBody>
      </p:sp>
      <p:sp>
        <p:nvSpPr>
          <p:cNvPr id="2" name="Title 1"/>
          <p:cNvSpPr>
            <a:spLocks noGrp="1"/>
          </p:cNvSpPr>
          <p:nvPr>
            <p:ph type="title"/>
          </p:nvPr>
        </p:nvSpPr>
        <p:spPr>
          <a:xfrm>
            <a:off x="0" y="0"/>
            <a:ext cx="7759522" cy="903890"/>
          </a:xfrm>
        </p:spPr>
        <p:txBody>
          <a:bodyPr>
            <a:normAutofit fontScale="90000"/>
          </a:bodyPr>
          <a:lstStyle/>
          <a:p>
            <a:r>
              <a:rPr lang="en-US" dirty="0" smtClean="0"/>
              <a:t>Hybrid RDBMS Cloud Solution from </a:t>
            </a:r>
            <a:r>
              <a:rPr lang="en-US" dirty="0" err="1" smtClean="0"/>
              <a:t>Cloudera</a:t>
            </a:r>
            <a:endParaRPr lang="en-US" dirty="0"/>
          </a:p>
        </p:txBody>
      </p:sp>
    </p:spTree>
    <p:extLst>
      <p:ext uri="{BB962C8B-B14F-4D97-AF65-F5344CB8AC3E}">
        <p14:creationId xmlns:p14="http://schemas.microsoft.com/office/powerpoint/2010/main" val="4034305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0" y="-1"/>
            <a:ext cx="8279705" cy="663879"/>
          </a:xfrm>
        </p:spPr>
        <p:txBody>
          <a:bodyPr>
            <a:noAutofit/>
          </a:bodyPr>
          <a:lstStyle/>
          <a:p>
            <a:r>
              <a:rPr lang="en-US" sz="2800" b="1" dirty="0" smtClean="0"/>
              <a:t>Typical Modern Do-everything Solution from IBM</a:t>
            </a:r>
            <a:endParaRPr lang="en-US" sz="2800" b="1" dirty="0"/>
          </a:p>
        </p:txBody>
      </p:sp>
      <p:sp>
        <p:nvSpPr>
          <p:cNvPr id="2" name="Slide Number Placeholder 1"/>
          <p:cNvSpPr>
            <a:spLocks noGrp="1"/>
          </p:cNvSpPr>
          <p:nvPr>
            <p:ph type="sldNum" sz="quarter" idx="12"/>
          </p:nvPr>
        </p:nvSpPr>
        <p:spPr/>
        <p:txBody>
          <a:bodyPr/>
          <a:lstStyle/>
          <a:p>
            <a:fld id="{16339C3C-0F6E-4C9D-9BD6-336196307036}" type="slidenum">
              <a:rPr lang="en-US" smtClean="0">
                <a:solidFill>
                  <a:prstClr val="black">
                    <a:tint val="75000"/>
                  </a:prstClr>
                </a:solidFill>
              </a:rPr>
              <a:pPr/>
              <a:t>13</a:t>
            </a:fld>
            <a:endParaRPr lang="en-US">
              <a:solidFill>
                <a:prstClr val="black">
                  <a:tint val="75000"/>
                </a:prstClr>
              </a:solidFill>
            </a:endParaRPr>
          </a:p>
        </p:txBody>
      </p:sp>
      <p:sp>
        <p:nvSpPr>
          <p:cNvPr id="7" name="Rectangle 6"/>
          <p:cNvSpPr/>
          <p:nvPr/>
        </p:nvSpPr>
        <p:spPr>
          <a:xfrm>
            <a:off x="0" y="1091381"/>
            <a:ext cx="8305800" cy="338554"/>
          </a:xfrm>
          <a:prstGeom prst="rect">
            <a:avLst/>
          </a:prstGeom>
          <a:solidFill>
            <a:schemeClr val="bg1"/>
          </a:solidFill>
        </p:spPr>
        <p:txBody>
          <a:bodyPr wrap="square">
            <a:spAutoFit/>
          </a:bodyPr>
          <a:lstStyle/>
          <a:p>
            <a:r>
              <a:rPr lang="en-US" sz="1600" dirty="0" err="1">
                <a:solidFill>
                  <a:prstClr val="black"/>
                </a:solidFill>
              </a:rPr>
              <a:t>Anjul</a:t>
            </a:r>
            <a:r>
              <a:rPr lang="en-US" sz="1600" dirty="0">
                <a:solidFill>
                  <a:prstClr val="black"/>
                </a:solidFill>
              </a:rPr>
              <a:t> </a:t>
            </a:r>
            <a:r>
              <a:rPr lang="en-US" sz="1600" dirty="0" err="1">
                <a:solidFill>
                  <a:prstClr val="black"/>
                </a:solidFill>
              </a:rPr>
              <a:t>Bhambhri</a:t>
            </a:r>
            <a:r>
              <a:rPr lang="en-US" sz="1600" dirty="0">
                <a:solidFill>
                  <a:prstClr val="black"/>
                </a:solidFill>
              </a:rPr>
              <a:t>, VP of Big Data, </a:t>
            </a:r>
            <a:r>
              <a:rPr lang="en-US" sz="1600" dirty="0" smtClean="0">
                <a:solidFill>
                  <a:prstClr val="black"/>
                </a:solidFill>
              </a:rPr>
              <a:t>IBM    </a:t>
            </a:r>
            <a:r>
              <a:rPr lang="en-US" sz="1600" u="sng" dirty="0" smtClean="0">
                <a:solidFill>
                  <a:prstClr val="black"/>
                </a:solidFill>
                <a:hlinkClick r:id="rId3"/>
              </a:rPr>
              <a:t>http</a:t>
            </a:r>
            <a:r>
              <a:rPr lang="en-US" sz="1600" u="sng" dirty="0">
                <a:solidFill>
                  <a:prstClr val="black"/>
                </a:solidFill>
                <a:hlinkClick r:id="rId3"/>
              </a:rPr>
              <a:t>://fisheritcenter.haas.berkeley.edu/Big_Data/index.html</a:t>
            </a:r>
            <a:r>
              <a:rPr lang="en-US" sz="1600" dirty="0">
                <a:solidFill>
                  <a:prstClr val="black"/>
                </a:solidFill>
              </a:rPr>
              <a:t> </a:t>
            </a:r>
          </a:p>
        </p:txBody>
      </p:sp>
    </p:spTree>
    <p:extLst>
      <p:ext uri="{BB962C8B-B14F-4D97-AF65-F5344CB8AC3E}">
        <p14:creationId xmlns:p14="http://schemas.microsoft.com/office/powerpoint/2010/main" val="13492821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16" b="5971"/>
          <a:stretch/>
        </p:blipFill>
        <p:spPr bwMode="auto">
          <a:xfrm>
            <a:off x="0" y="1038311"/>
            <a:ext cx="9144000" cy="5075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6200" y="6351431"/>
            <a:ext cx="3795847" cy="369332"/>
          </a:xfrm>
          <a:prstGeom prst="rect">
            <a:avLst/>
          </a:prstGeom>
        </p:spPr>
        <p:txBody>
          <a:bodyPr wrap="none">
            <a:spAutoFit/>
          </a:bodyPr>
          <a:lstStyle/>
          <a:p>
            <a:r>
              <a:rPr lang="en-US" u="sng" dirty="0" smtClean="0">
                <a:solidFill>
                  <a:prstClr val="black"/>
                </a:solidFill>
                <a:hlinkClick r:id="rId3"/>
              </a:rPr>
              <a:t>http</a:t>
            </a:r>
            <a:r>
              <a:rPr lang="en-US" u="sng" dirty="0">
                <a:solidFill>
                  <a:prstClr val="black"/>
                </a:solidFill>
                <a:hlinkClick r:id="rId3"/>
              </a:rPr>
              <a:t>://cs.metrostate.edu/~sbd</a:t>
            </a:r>
            <a:r>
              <a:rPr lang="en-US" u="sng" dirty="0" smtClean="0">
                <a:solidFill>
                  <a:prstClr val="black"/>
                </a:solidFill>
                <a:hlinkClick r:id="rId3"/>
              </a:rPr>
              <a:t>/</a:t>
            </a:r>
            <a:r>
              <a:rPr lang="en-US" dirty="0" smtClean="0">
                <a:solidFill>
                  <a:prstClr val="black"/>
                </a:solidFill>
              </a:rPr>
              <a:t> Oracle</a:t>
            </a:r>
            <a:endParaRPr lang="en-US" dirty="0">
              <a:solidFill>
                <a:prstClr val="black"/>
              </a:solidFill>
            </a:endParaRPr>
          </a:p>
        </p:txBody>
      </p:sp>
      <p:sp>
        <p:nvSpPr>
          <p:cNvPr id="3" name="Slide Number Placeholder 2"/>
          <p:cNvSpPr>
            <a:spLocks noGrp="1"/>
          </p:cNvSpPr>
          <p:nvPr>
            <p:ph type="sldNum" sz="quarter" idx="12"/>
          </p:nvPr>
        </p:nvSpPr>
        <p:spPr/>
        <p:txBody>
          <a:bodyPr/>
          <a:lstStyle/>
          <a:p>
            <a:fld id="{16339C3C-0F6E-4C9D-9BD6-336196307036}" type="slidenum">
              <a:rPr lang="en-US" smtClean="0">
                <a:solidFill>
                  <a:prstClr val="black">
                    <a:tint val="75000"/>
                  </a:prstClr>
                </a:solidFill>
              </a:rPr>
              <a:pPr/>
              <a:t>14</a:t>
            </a:fld>
            <a:endParaRPr lang="en-US">
              <a:solidFill>
                <a:prstClr val="black">
                  <a:tint val="75000"/>
                </a:prstClr>
              </a:solidFill>
            </a:endParaRPr>
          </a:p>
        </p:txBody>
      </p:sp>
      <p:sp>
        <p:nvSpPr>
          <p:cNvPr id="6" name="Title 2"/>
          <p:cNvSpPr txBox="1">
            <a:spLocks/>
          </p:cNvSpPr>
          <p:nvPr/>
        </p:nvSpPr>
        <p:spPr>
          <a:xfrm>
            <a:off x="0" y="-1"/>
            <a:ext cx="8279705" cy="66387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Typical Modern Do-everything Solution from Oracle</a:t>
            </a:r>
            <a:endParaRPr lang="en-US" sz="2800" b="1" dirty="0"/>
          </a:p>
        </p:txBody>
      </p:sp>
    </p:spTree>
    <p:extLst>
      <p:ext uri="{BB962C8B-B14F-4D97-AF65-F5344CB8AC3E}">
        <p14:creationId xmlns:p14="http://schemas.microsoft.com/office/powerpoint/2010/main" val="19958136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S/Q/Index Category</a:t>
            </a:r>
            <a:br>
              <a:rPr lang="en-US" b="1" dirty="0" smtClean="0"/>
            </a:br>
            <a:r>
              <a:rPr lang="en-US" b="1" dirty="0" smtClean="0"/>
              <a:t>NoSQL Solutions</a:t>
            </a:r>
            <a:endParaRPr lang="en-US" b="1" dirty="0"/>
          </a:p>
        </p:txBody>
      </p:sp>
    </p:spTree>
    <p:extLst>
      <p:ext uri="{BB962C8B-B14F-4D97-AF65-F5344CB8AC3E}">
        <p14:creationId xmlns:p14="http://schemas.microsoft.com/office/powerpoint/2010/main" val="40608635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Database built </a:t>
            </a:r>
            <a:r>
              <a:rPr lang="en-US" dirty="0" smtClean="0"/>
              <a:t>on </a:t>
            </a:r>
            <a:r>
              <a:rPr lang="en-US" dirty="0"/>
              <a:t>top of </a:t>
            </a:r>
            <a:r>
              <a:rPr lang="en-US" dirty="0" smtClean="0"/>
              <a:t/>
            </a:r>
            <a:br>
              <a:rPr lang="en-US" dirty="0" smtClean="0"/>
            </a:br>
            <a:r>
              <a:rPr lang="en-US" dirty="0" err="1" smtClean="0"/>
              <a:t>NoSQL</a:t>
            </a:r>
            <a:r>
              <a:rPr lang="en-US" dirty="0" smtClean="0"/>
              <a:t> </a:t>
            </a:r>
            <a:r>
              <a:rPr lang="en-US" dirty="0"/>
              <a:t>such as </a:t>
            </a:r>
            <a:r>
              <a:rPr lang="en-US" dirty="0" err="1"/>
              <a:t>Hbase</a:t>
            </a:r>
            <a:r>
              <a:rPr lang="en-US" dirty="0"/>
              <a:t> for </a:t>
            </a:r>
            <a:r>
              <a:rPr lang="en-US" dirty="0" smtClean="0"/>
              <a:t>media I</a:t>
            </a:r>
            <a:endParaRPr lang="en-US" dirty="0"/>
          </a:p>
        </p:txBody>
      </p:sp>
      <p:sp>
        <p:nvSpPr>
          <p:cNvPr id="3" name="Content Placeholder 2"/>
          <p:cNvSpPr>
            <a:spLocks noGrp="1"/>
          </p:cNvSpPr>
          <p:nvPr>
            <p:ph idx="1"/>
          </p:nvPr>
        </p:nvSpPr>
        <p:spPr>
          <a:xfrm>
            <a:off x="0" y="980557"/>
            <a:ext cx="8969829" cy="5567387"/>
          </a:xfrm>
        </p:spPr>
        <p:txBody>
          <a:bodyPr>
            <a:normAutofit fontScale="77500" lnSpcReduction="20000"/>
          </a:bodyPr>
          <a:lstStyle/>
          <a:p>
            <a:r>
              <a:rPr lang="en-US" dirty="0" smtClean="0"/>
              <a:t>The “cloud” solution for databases or data systems was originally developed by the Internet companies – Google and Yahoo for search and Amazon, eBay for commerce, who needed cheaper faster solutions than relational databases.</a:t>
            </a:r>
          </a:p>
          <a:p>
            <a:r>
              <a:rPr lang="en-US" dirty="0" smtClean="0"/>
              <a:t>They were driven by the commercial cloud infrastructure companies pioneered and still dominated by Amazon which made it easy for new startups (as large as Netflix) to outsource their computing flexibly</a:t>
            </a:r>
          </a:p>
          <a:p>
            <a:r>
              <a:rPr lang="en-US" dirty="0" smtClean="0"/>
              <a:t>Hadoop (developed at Yahoo on </a:t>
            </a:r>
            <a:r>
              <a:rPr lang="en-US" dirty="0"/>
              <a:t>MapReduce </a:t>
            </a:r>
            <a:r>
              <a:rPr lang="en-US" dirty="0" smtClean="0"/>
              <a:t>model from Google) was an important driver as MapReduce turned out to be easy to use, powerful and free.</a:t>
            </a:r>
          </a:p>
          <a:p>
            <a:r>
              <a:rPr lang="en-US" dirty="0" smtClean="0"/>
              <a:t>Hadoop was developed by Apache open source process and grew many related projects forming the Apache Big Data Stack – many of them contained in Apache </a:t>
            </a:r>
            <a:r>
              <a:rPr lang="en-US" dirty="0" err="1" smtClean="0"/>
              <a:t>Bigtop</a:t>
            </a:r>
            <a:r>
              <a:rPr lang="en-US" dirty="0" smtClean="0"/>
              <a:t> project.</a:t>
            </a:r>
          </a:p>
          <a:p>
            <a:r>
              <a:rPr lang="en-US" dirty="0" err="1" smtClean="0"/>
              <a:t>Cloudera</a:t>
            </a:r>
            <a:r>
              <a:rPr lang="en-US" dirty="0" smtClean="0"/>
              <a:t> was a company whose business model involves supporting and enhancing Apache big data stack</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16</a:t>
            </a:fld>
            <a:endParaRPr lang="en-US" dirty="0"/>
          </a:p>
        </p:txBody>
      </p:sp>
    </p:spTree>
    <p:extLst>
      <p:ext uri="{BB962C8B-B14F-4D97-AF65-F5344CB8AC3E}">
        <p14:creationId xmlns:p14="http://schemas.microsoft.com/office/powerpoint/2010/main" val="2563888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Database built </a:t>
            </a:r>
            <a:r>
              <a:rPr lang="en-US" dirty="0" smtClean="0"/>
              <a:t>on </a:t>
            </a:r>
            <a:r>
              <a:rPr lang="en-US" dirty="0"/>
              <a:t>top of </a:t>
            </a:r>
            <a:r>
              <a:rPr lang="en-US" dirty="0" smtClean="0"/>
              <a:t/>
            </a:r>
            <a:br>
              <a:rPr lang="en-US" dirty="0" smtClean="0"/>
            </a:br>
            <a:r>
              <a:rPr lang="en-US" dirty="0" err="1" smtClean="0"/>
              <a:t>NoSQL</a:t>
            </a:r>
            <a:r>
              <a:rPr lang="en-US" dirty="0" smtClean="0"/>
              <a:t> </a:t>
            </a:r>
            <a:r>
              <a:rPr lang="en-US" dirty="0"/>
              <a:t>such as </a:t>
            </a:r>
            <a:r>
              <a:rPr lang="en-US" dirty="0" err="1"/>
              <a:t>Hbase</a:t>
            </a:r>
            <a:r>
              <a:rPr lang="en-US" dirty="0"/>
              <a:t> for </a:t>
            </a:r>
            <a:r>
              <a:rPr lang="en-US" dirty="0" smtClean="0"/>
              <a:t>media II</a:t>
            </a:r>
            <a:endParaRPr lang="en-US" dirty="0"/>
          </a:p>
        </p:txBody>
      </p:sp>
      <p:sp>
        <p:nvSpPr>
          <p:cNvPr id="3" name="Content Placeholder 2"/>
          <p:cNvSpPr>
            <a:spLocks noGrp="1"/>
          </p:cNvSpPr>
          <p:nvPr>
            <p:ph idx="1"/>
          </p:nvPr>
        </p:nvSpPr>
        <p:spPr>
          <a:xfrm>
            <a:off x="0" y="1219073"/>
            <a:ext cx="8969829" cy="5502402"/>
          </a:xfrm>
        </p:spPr>
        <p:txBody>
          <a:bodyPr>
            <a:normAutofit fontScale="77500" lnSpcReduction="20000"/>
          </a:bodyPr>
          <a:lstStyle/>
          <a:p>
            <a:r>
              <a:rPr lang="en-US" dirty="0" smtClean="0"/>
              <a:t>One important part of Hadoop ecosystem is </a:t>
            </a:r>
            <a:r>
              <a:rPr lang="en-US" dirty="0" err="1" smtClean="0"/>
              <a:t>Hbase</a:t>
            </a:r>
            <a:r>
              <a:rPr lang="en-US" dirty="0" smtClean="0"/>
              <a:t> which is the open source version of Bigtable which was the original Google data management system built to support distributed tables</a:t>
            </a:r>
          </a:p>
          <a:p>
            <a:r>
              <a:rPr lang="en-US" dirty="0" err="1" smtClean="0"/>
              <a:t>Hbase</a:t>
            </a:r>
            <a:r>
              <a:rPr lang="en-US" dirty="0" smtClean="0"/>
              <a:t> is built on HDFS – the Hadoop File System – which correspondingly is open source version of GFS – the Google File System</a:t>
            </a:r>
          </a:p>
          <a:p>
            <a:pPr lvl="1"/>
            <a:r>
              <a:rPr lang="en-US" dirty="0" smtClean="0"/>
              <a:t>Key feature is data distributed over same nodes that do computing</a:t>
            </a:r>
          </a:p>
          <a:p>
            <a:pPr lvl="1"/>
            <a:r>
              <a:rPr lang="en-US" dirty="0" smtClean="0"/>
              <a:t>Builds in “Bring computing to the Data” Big data principle</a:t>
            </a:r>
          </a:p>
          <a:p>
            <a:r>
              <a:rPr lang="en-US" dirty="0" smtClean="0"/>
              <a:t>HDFS/</a:t>
            </a:r>
            <a:r>
              <a:rPr lang="en-US" dirty="0" err="1" smtClean="0"/>
              <a:t>Hbase</a:t>
            </a:r>
            <a:r>
              <a:rPr lang="en-US" dirty="0" smtClean="0"/>
              <a:t> is equivalent of stored data in relational database</a:t>
            </a:r>
          </a:p>
          <a:p>
            <a:r>
              <a:rPr lang="en-US" dirty="0" smtClean="0"/>
              <a:t>Hadoop MapReduce is equivalent of SQL processing engine although it uses Java not SQL to express processing</a:t>
            </a:r>
          </a:p>
          <a:p>
            <a:r>
              <a:rPr lang="en-US" dirty="0" smtClean="0"/>
              <a:t>Hadoop runs several maps in parallel in so-called SPMD (single program multiple data) mode – each map processes a part of the data</a:t>
            </a:r>
          </a:p>
          <a:p>
            <a:pPr lvl="1"/>
            <a:r>
              <a:rPr lang="en-US" dirty="0" smtClean="0"/>
              <a:t>The Reduce step integrates the results from all maps to get full answer.</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17</a:t>
            </a:fld>
            <a:endParaRPr lang="en-US" dirty="0"/>
          </a:p>
        </p:txBody>
      </p:sp>
    </p:spTree>
    <p:extLst>
      <p:ext uri="{BB962C8B-B14F-4D97-AF65-F5344CB8AC3E}">
        <p14:creationId xmlns:p14="http://schemas.microsoft.com/office/powerpoint/2010/main" val="3198701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66299"/>
            <a:ext cx="9144000" cy="5966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943100" y="6141433"/>
            <a:ext cx="5257800" cy="523220"/>
          </a:xfrm>
          <a:prstGeom prst="rect">
            <a:avLst/>
          </a:prstGeom>
        </p:spPr>
        <p:txBody>
          <a:bodyPr wrap="square">
            <a:spAutoFit/>
          </a:bodyPr>
          <a:lstStyle/>
          <a:p>
            <a:r>
              <a:rPr lang="en-US" sz="1400" dirty="0" smtClean="0">
                <a:solidFill>
                  <a:srgbClr val="000000"/>
                </a:solidFill>
                <a:latin typeface="Arial" panose="020B0604020202020204" pitchFamily="34" charset="0"/>
              </a:rPr>
              <a:t>Hugh Williams</a:t>
            </a:r>
          </a:p>
          <a:p>
            <a:r>
              <a:rPr lang="en-US" sz="1400" dirty="0" smtClean="0">
                <a:solidFill>
                  <a:prstClr val="black"/>
                </a:solidFill>
                <a:latin typeface="Arial" panose="020B0604020202020204" pitchFamily="34" charset="0"/>
                <a:hlinkClick r:id="rId3"/>
              </a:rPr>
              <a:t>http</a:t>
            </a:r>
            <a:r>
              <a:rPr lang="en-US" sz="1400" dirty="0">
                <a:solidFill>
                  <a:prstClr val="black"/>
                </a:solidFill>
                <a:latin typeface="Arial" panose="020B0604020202020204" pitchFamily="34" charset="0"/>
                <a:hlinkClick r:id="rId3"/>
              </a:rPr>
              <a:t>://fisheritcenter.haas.berkeley.edu/Big_Data/index.html</a:t>
            </a:r>
            <a:endParaRPr lang="en-US" sz="1400" dirty="0">
              <a:solidFill>
                <a:prstClr val="black"/>
              </a:solidFill>
            </a:endParaRPr>
          </a:p>
        </p:txBody>
      </p:sp>
      <p:sp>
        <p:nvSpPr>
          <p:cNvPr id="2" name="Slide Number Placeholder 1"/>
          <p:cNvSpPr>
            <a:spLocks noGrp="1"/>
          </p:cNvSpPr>
          <p:nvPr>
            <p:ph type="sldNum" sz="quarter" idx="12"/>
          </p:nvPr>
        </p:nvSpPr>
        <p:spPr/>
        <p:txBody>
          <a:bodyPr/>
          <a:lstStyle/>
          <a:p>
            <a:fld id="{16339C3C-0F6E-4C9D-9BD6-336196307036}" type="slidenum">
              <a:rPr lang="en-US" smtClean="0">
                <a:solidFill>
                  <a:prstClr val="black">
                    <a:tint val="75000"/>
                  </a:prstClr>
                </a:solidFill>
              </a:rPr>
              <a:pPr/>
              <a:t>18</a:t>
            </a:fld>
            <a:endParaRPr lang="en-US">
              <a:solidFill>
                <a:prstClr val="black">
                  <a:tint val="75000"/>
                </a:prstClr>
              </a:solidFill>
            </a:endParaRPr>
          </a:p>
        </p:txBody>
      </p:sp>
      <p:sp>
        <p:nvSpPr>
          <p:cNvPr id="5" name="Title 2"/>
          <p:cNvSpPr txBox="1">
            <a:spLocks/>
          </p:cNvSpPr>
          <p:nvPr/>
        </p:nvSpPr>
        <p:spPr>
          <a:xfrm>
            <a:off x="0" y="-1"/>
            <a:ext cx="8279705" cy="663879"/>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dirty="0" smtClean="0"/>
              <a:t>View from eBay on Trade-offs</a:t>
            </a:r>
            <a:endParaRPr lang="en-US" sz="2800" b="1" dirty="0"/>
          </a:p>
        </p:txBody>
      </p:sp>
    </p:spTree>
    <p:extLst>
      <p:ext uri="{BB962C8B-B14F-4D97-AF65-F5344CB8AC3E}">
        <p14:creationId xmlns:p14="http://schemas.microsoft.com/office/powerpoint/2010/main" val="819251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Parallel Global Machine Learning Examples</a:t>
            </a:r>
            <a:endParaRPr lang="en-US" b="1" dirty="0"/>
          </a:p>
        </p:txBody>
      </p:sp>
    </p:spTree>
    <p:extLst>
      <p:ext uri="{BB962C8B-B14F-4D97-AF65-F5344CB8AC3E}">
        <p14:creationId xmlns:p14="http://schemas.microsoft.com/office/powerpoint/2010/main" val="3779770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Other Sources of Use Cases</a:t>
            </a:r>
            <a:endParaRPr lang="en-US" b="1" dirty="0"/>
          </a:p>
        </p:txBody>
      </p:sp>
    </p:spTree>
    <p:extLst>
      <p:ext uri="{BB962C8B-B14F-4D97-AF65-F5344CB8AC3E}">
        <p14:creationId xmlns:p14="http://schemas.microsoft.com/office/powerpoint/2010/main" val="926131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026"/>
            <a:ext cx="8229600" cy="919680"/>
          </a:xfrm>
        </p:spPr>
        <p:txBody>
          <a:bodyPr/>
          <a:lstStyle/>
          <a:p>
            <a:r>
              <a:rPr lang="en-US" b="1" dirty="0" smtClean="0"/>
              <a:t>Use of MDS and Clustering</a:t>
            </a:r>
            <a:endParaRPr lang="en-US" b="1" dirty="0"/>
          </a:p>
        </p:txBody>
      </p:sp>
      <p:sp>
        <p:nvSpPr>
          <p:cNvPr id="3" name="Content Placeholder 2"/>
          <p:cNvSpPr>
            <a:spLocks noGrp="1"/>
          </p:cNvSpPr>
          <p:nvPr>
            <p:ph idx="1"/>
          </p:nvPr>
        </p:nvSpPr>
        <p:spPr>
          <a:xfrm>
            <a:off x="-1" y="891072"/>
            <a:ext cx="9041363" cy="5966927"/>
          </a:xfrm>
        </p:spPr>
        <p:txBody>
          <a:bodyPr>
            <a:normAutofit fontScale="70000" lnSpcReduction="20000"/>
          </a:bodyPr>
          <a:lstStyle/>
          <a:p>
            <a:r>
              <a:rPr lang="en-US" dirty="0"/>
              <a:t>Big Data often involves looking for “structure” in data collections and then classifying points in some fashion. </a:t>
            </a:r>
            <a:endParaRPr lang="en-US" dirty="0" smtClean="0"/>
          </a:p>
          <a:p>
            <a:r>
              <a:rPr lang="en-US" dirty="0" smtClean="0"/>
              <a:t>“</a:t>
            </a:r>
            <a:r>
              <a:rPr lang="en-US" dirty="0"/>
              <a:t>Unsupervised” investigation is one approach and here two useful techniques are clustering and MDS (Multi Dimensional Scaling</a:t>
            </a:r>
            <a:r>
              <a:rPr lang="en-US" dirty="0" smtClean="0"/>
              <a:t>).</a:t>
            </a:r>
          </a:p>
          <a:p>
            <a:r>
              <a:rPr lang="en-US" dirty="0" smtClean="0"/>
              <a:t>Clustering </a:t>
            </a:r>
            <a:r>
              <a:rPr lang="en-US" dirty="0"/>
              <a:t>does what name suggests – it finds collections of data that are near each other and associates them as a cluster. </a:t>
            </a:r>
            <a:endParaRPr lang="en-US" dirty="0" smtClean="0"/>
          </a:p>
          <a:p>
            <a:r>
              <a:rPr lang="en-US" dirty="0" smtClean="0"/>
              <a:t>MDS </a:t>
            </a:r>
            <a:r>
              <a:rPr lang="en-US" dirty="0"/>
              <a:t>takes data and maps them into Euclidean space. It can be used to reduce dimension  -- say to three dimensions so it can be visualized – or to take data that is not in a Euclidean space and map it into one. </a:t>
            </a:r>
            <a:endParaRPr lang="en-US" dirty="0" smtClean="0"/>
          </a:p>
          <a:p>
            <a:r>
              <a:rPr lang="en-US" dirty="0" err="1" smtClean="0"/>
              <a:t>Kmeans</a:t>
            </a:r>
            <a:r>
              <a:rPr lang="en-US" dirty="0" smtClean="0"/>
              <a:t> </a:t>
            </a:r>
            <a:r>
              <a:rPr lang="en-US" dirty="0"/>
              <a:t>is a simple famous clustering algorithm that works on points in a Euclidean space. There are also clustering algorithms that work for non-Euclidean spaces and there also fancier clustering algorithms for Euclidean data.  </a:t>
            </a:r>
            <a:endParaRPr lang="en-US" dirty="0" smtClean="0"/>
          </a:p>
          <a:p>
            <a:r>
              <a:rPr lang="en-US" dirty="0" smtClean="0"/>
              <a:t>Gene </a:t>
            </a:r>
            <a:r>
              <a:rPr lang="en-US" dirty="0"/>
              <a:t>sequences are a good example of data points that are not Euclidean but one can calculate an estimate of distances between them. MDS maps points so distances in mapped Euclidean space are “near” distances in original space whether Euclidean or not. </a:t>
            </a:r>
            <a:endParaRPr lang="en-US" dirty="0" smtClean="0"/>
          </a:p>
          <a:p>
            <a:r>
              <a:rPr lang="en-US" dirty="0" smtClean="0"/>
              <a:t>Twister4Azure implements MDS and </a:t>
            </a:r>
            <a:r>
              <a:rPr lang="en-US" dirty="0" err="1" smtClean="0"/>
              <a:t>Kmeans</a:t>
            </a:r>
            <a:r>
              <a:rPr lang="en-US" dirty="0" smtClean="0"/>
              <a:t> on Azure</a:t>
            </a:r>
            <a:endParaRPr lang="en-US" dirty="0"/>
          </a:p>
        </p:txBody>
      </p:sp>
    </p:spTree>
    <p:extLst>
      <p:ext uri="{BB962C8B-B14F-4D97-AF65-F5344CB8AC3E}">
        <p14:creationId xmlns:p14="http://schemas.microsoft.com/office/powerpoint/2010/main" val="29029904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9265"/>
            <a:ext cx="9144000" cy="557384"/>
          </a:xfrm>
        </p:spPr>
        <p:txBody>
          <a:bodyPr>
            <a:noAutofit/>
          </a:bodyPr>
          <a:lstStyle/>
          <a:p>
            <a:r>
              <a:rPr lang="en-US" sz="3600" b="1" dirty="0" smtClean="0"/>
              <a:t>Clustering and MDS Large Scale O(N</a:t>
            </a:r>
            <a:r>
              <a:rPr lang="en-US" sz="3600" b="1" baseline="30000" dirty="0" smtClean="0"/>
              <a:t>2</a:t>
            </a:r>
            <a:r>
              <a:rPr lang="en-US" sz="3600" b="1" dirty="0" smtClean="0"/>
              <a:t>) GML</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4869"/>
            <a:ext cx="9144000" cy="60831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4868"/>
            <a:ext cx="9144000" cy="6083131"/>
          </a:xfrm>
          <a:prstGeom prst="rect">
            <a:avLst/>
          </a:prstGeom>
        </p:spPr>
      </p:pic>
    </p:spTree>
    <p:extLst>
      <p:ext uri="{BB962C8B-B14F-4D97-AF65-F5344CB8AC3E}">
        <p14:creationId xmlns:p14="http://schemas.microsoft.com/office/powerpoint/2010/main" val="17157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Implementing Big Data</a:t>
            </a:r>
            <a:endParaRPr lang="en-US" b="1"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22</a:t>
            </a:fld>
            <a:endParaRPr lang="en-US"/>
          </a:p>
        </p:txBody>
      </p:sp>
    </p:spTree>
    <p:extLst>
      <p:ext uri="{BB962C8B-B14F-4D97-AF65-F5344CB8AC3E}">
        <p14:creationId xmlns:p14="http://schemas.microsoft.com/office/powerpoint/2010/main" val="6753369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162"/>
            <a:ext cx="9144000" cy="931862"/>
          </a:xfrm>
        </p:spPr>
        <p:txBody>
          <a:bodyPr>
            <a:normAutofit/>
          </a:bodyPr>
          <a:lstStyle/>
          <a:p>
            <a:r>
              <a:rPr lang="en-US" b="1" dirty="0" smtClean="0"/>
              <a:t>Useful Set of Analytics Architectures</a:t>
            </a:r>
            <a:endParaRPr lang="en-US" b="1" dirty="0"/>
          </a:p>
        </p:txBody>
      </p:sp>
      <p:sp>
        <p:nvSpPr>
          <p:cNvPr id="3" name="Content Placeholder 2"/>
          <p:cNvSpPr>
            <a:spLocks noGrp="1"/>
          </p:cNvSpPr>
          <p:nvPr>
            <p:ph idx="1"/>
          </p:nvPr>
        </p:nvSpPr>
        <p:spPr>
          <a:xfrm>
            <a:off x="0" y="889000"/>
            <a:ext cx="9144000" cy="5969000"/>
          </a:xfrm>
        </p:spPr>
        <p:txBody>
          <a:bodyPr>
            <a:normAutofit fontScale="92500" lnSpcReduction="10000"/>
          </a:bodyPr>
          <a:lstStyle/>
          <a:p>
            <a:r>
              <a:rPr lang="en-US" sz="2800" b="1" dirty="0" smtClean="0">
                <a:solidFill>
                  <a:srgbClr val="0070C0"/>
                </a:solidFill>
              </a:rPr>
              <a:t>Pleasingly Parallel: </a:t>
            </a:r>
            <a:r>
              <a:rPr lang="en-US" sz="2800" dirty="0" smtClean="0"/>
              <a:t>including </a:t>
            </a:r>
            <a:r>
              <a:rPr lang="en-US" sz="2800" b="1" dirty="0" smtClean="0"/>
              <a:t>local machine learning </a:t>
            </a:r>
            <a:r>
              <a:rPr lang="en-US" sz="2800" dirty="0" smtClean="0"/>
              <a:t>as in parallel over images and apply image processing to each image</a:t>
            </a:r>
          </a:p>
          <a:p>
            <a:pPr marL="0" indent="0">
              <a:buNone/>
            </a:pPr>
            <a:r>
              <a:rPr lang="en-US" sz="2800" dirty="0"/>
              <a:t>	</a:t>
            </a:r>
            <a:r>
              <a:rPr lang="en-US" sz="2800" dirty="0" smtClean="0"/>
              <a:t>- Hadoop could be used but many other HTC, Many task tools</a:t>
            </a:r>
          </a:p>
          <a:p>
            <a:r>
              <a:rPr lang="en-US" sz="2800" b="1" dirty="0" smtClean="0">
                <a:solidFill>
                  <a:srgbClr val="0070C0"/>
                </a:solidFill>
              </a:rPr>
              <a:t>Search:</a:t>
            </a:r>
            <a:r>
              <a:rPr lang="en-US" sz="2800" b="1" dirty="0" smtClean="0">
                <a:solidFill>
                  <a:srgbClr val="FF0000"/>
                </a:solidFill>
              </a:rPr>
              <a:t> </a:t>
            </a:r>
            <a:r>
              <a:rPr lang="en-US" sz="2800" dirty="0" smtClean="0"/>
              <a:t>including collaborative filtering and motif finding implemented using </a:t>
            </a:r>
            <a:r>
              <a:rPr lang="en-US" sz="2800" b="1" dirty="0" smtClean="0"/>
              <a:t>classic MapReduce </a:t>
            </a:r>
            <a:r>
              <a:rPr lang="en-US" sz="2800" dirty="0" smtClean="0"/>
              <a:t>(Hadoop); Alignment</a:t>
            </a:r>
          </a:p>
          <a:p>
            <a:r>
              <a:rPr lang="en-US" sz="2800" b="1" dirty="0" smtClean="0">
                <a:solidFill>
                  <a:srgbClr val="0070C0"/>
                </a:solidFill>
              </a:rPr>
              <a:t>Map-Collective</a:t>
            </a:r>
            <a:r>
              <a:rPr lang="en-US" sz="2800" b="1" dirty="0" smtClean="0">
                <a:solidFill>
                  <a:srgbClr val="FF0000"/>
                </a:solidFill>
              </a:rPr>
              <a:t> </a:t>
            </a:r>
            <a:r>
              <a:rPr lang="en-US" sz="2800" b="1" dirty="0" smtClean="0"/>
              <a:t>or Iterative </a:t>
            </a:r>
            <a:r>
              <a:rPr lang="en-US" sz="2800" b="1" dirty="0" err="1" smtClean="0"/>
              <a:t>MapReduce</a:t>
            </a:r>
            <a:r>
              <a:rPr lang="en-US" sz="2800" b="1" dirty="0" smtClean="0"/>
              <a:t> </a:t>
            </a:r>
            <a:r>
              <a:rPr lang="en-US" sz="2800" dirty="0" smtClean="0"/>
              <a:t>using Collective Communication (clustering) – Hadoop with Harp, Spark …..</a:t>
            </a:r>
          </a:p>
          <a:p>
            <a:r>
              <a:rPr lang="en-US" sz="2800" b="1" dirty="0" smtClean="0">
                <a:solidFill>
                  <a:srgbClr val="0070C0"/>
                </a:solidFill>
              </a:rPr>
              <a:t>Map-Communication</a:t>
            </a:r>
            <a:r>
              <a:rPr lang="en-US" sz="2800" b="1" dirty="0" smtClean="0"/>
              <a:t> or Iterative </a:t>
            </a:r>
            <a:r>
              <a:rPr lang="en-US" sz="2800" b="1" dirty="0" err="1" smtClean="0"/>
              <a:t>Giraph</a:t>
            </a:r>
            <a:r>
              <a:rPr lang="en-US" sz="2800" b="1" dirty="0" smtClean="0"/>
              <a:t>: </a:t>
            </a:r>
            <a:r>
              <a:rPr lang="en-US" sz="2800" dirty="0" smtClean="0"/>
              <a:t>(MapReduce) with point-to-point communication (most graph algorithms such as maximum clique, connected component, finding diameter, community detection)</a:t>
            </a:r>
          </a:p>
          <a:p>
            <a:pPr lvl="1"/>
            <a:r>
              <a:rPr lang="en-US" sz="2400" dirty="0" smtClean="0"/>
              <a:t>Vary in difficulty of finding partitioning (classic parallel load balancing)</a:t>
            </a:r>
          </a:p>
          <a:p>
            <a:r>
              <a:rPr lang="en-US" sz="2800" b="1" dirty="0" smtClean="0">
                <a:solidFill>
                  <a:srgbClr val="0070C0"/>
                </a:solidFill>
              </a:rPr>
              <a:t>Large and Shared memory: </a:t>
            </a:r>
            <a:r>
              <a:rPr lang="en-US" sz="2800" b="1" dirty="0" smtClean="0"/>
              <a:t>thread-based </a:t>
            </a:r>
            <a:r>
              <a:rPr lang="en-US" sz="2800" dirty="0"/>
              <a:t>(event driven) graph algorithms (shortest path, </a:t>
            </a:r>
            <a:r>
              <a:rPr lang="en-US" sz="2800" dirty="0" err="1"/>
              <a:t>Betweenness</a:t>
            </a:r>
            <a:r>
              <a:rPr lang="en-US" sz="2800" dirty="0"/>
              <a:t> centrality</a:t>
            </a:r>
            <a:r>
              <a:rPr lang="en-US" sz="2800" dirty="0" smtClean="0"/>
              <a:t>) and Large memory applications</a:t>
            </a:r>
            <a:endParaRPr lang="en-US" sz="2800" dirty="0"/>
          </a:p>
          <a:p>
            <a:pPr lvl="1"/>
            <a:endParaRPr lang="en-US" sz="2400" dirty="0"/>
          </a:p>
        </p:txBody>
      </p:sp>
      <p:sp>
        <p:nvSpPr>
          <p:cNvPr id="4" name="TextBox 3"/>
          <p:cNvSpPr txBox="1"/>
          <p:nvPr/>
        </p:nvSpPr>
        <p:spPr>
          <a:xfrm>
            <a:off x="4074617" y="6392195"/>
            <a:ext cx="4256743" cy="369332"/>
          </a:xfrm>
          <a:prstGeom prst="rect">
            <a:avLst/>
          </a:prstGeom>
          <a:noFill/>
          <a:ln>
            <a:solidFill>
              <a:schemeClr val="tx1"/>
            </a:solidFill>
          </a:ln>
        </p:spPr>
        <p:txBody>
          <a:bodyPr wrap="none" rtlCol="0">
            <a:spAutoFit/>
          </a:bodyPr>
          <a:lstStyle/>
          <a:p>
            <a:r>
              <a:rPr lang="en-US" dirty="0" smtClean="0">
                <a:solidFill>
                  <a:srgbClr val="0070C0"/>
                </a:solidFill>
              </a:rPr>
              <a:t>Ideas like workflow are “orthogonal” to this</a:t>
            </a:r>
            <a:endParaRPr lang="en-US" dirty="0">
              <a:solidFill>
                <a:srgbClr val="0070C0"/>
              </a:solidFill>
            </a:endParaRPr>
          </a:p>
        </p:txBody>
      </p:sp>
    </p:spTree>
    <p:extLst>
      <p:ext uri="{BB962C8B-B14F-4D97-AF65-F5344CB8AC3E}">
        <p14:creationId xmlns:p14="http://schemas.microsoft.com/office/powerpoint/2010/main" val="472622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lide Number Placeholder 54"/>
          <p:cNvSpPr>
            <a:spLocks noGrp="1"/>
          </p:cNvSpPr>
          <p:nvPr>
            <p:ph type="sldNum" sz="quarter" idx="12"/>
          </p:nvPr>
        </p:nvSpPr>
        <p:spPr/>
        <p:txBody>
          <a:bodyPr/>
          <a:lstStyle/>
          <a:p>
            <a:fld id="{B3999606-967B-419A-9AEC-8752E61A74DA}" type="slidenum">
              <a:rPr lang="en-US" smtClean="0">
                <a:solidFill>
                  <a:prstClr val="black">
                    <a:tint val="75000"/>
                  </a:prstClr>
                </a:solidFill>
              </a:rPr>
              <a:pPr/>
              <a:t>24</a:t>
            </a:fld>
            <a:endParaRPr lang="en-US" dirty="0">
              <a:solidFill>
                <a:prstClr val="black">
                  <a:tint val="75000"/>
                </a:prstClr>
              </a:solidFill>
            </a:endParaRPr>
          </a:p>
        </p:txBody>
      </p:sp>
      <p:sp>
        <p:nvSpPr>
          <p:cNvPr id="4" name="Title 1"/>
          <p:cNvSpPr>
            <a:spLocks noGrp="1"/>
          </p:cNvSpPr>
          <p:nvPr>
            <p:ph type="title" idx="4294967295"/>
          </p:nvPr>
        </p:nvSpPr>
        <p:spPr>
          <a:xfrm>
            <a:off x="0" y="0"/>
            <a:ext cx="8229600" cy="1143000"/>
          </a:xfrm>
        </p:spPr>
        <p:txBody>
          <a:bodyPr/>
          <a:lstStyle/>
          <a:p>
            <a:r>
              <a:rPr lang="en-US" b="1" dirty="0" smtClean="0"/>
              <a:t>Classic MapReduce</a:t>
            </a:r>
            <a:endParaRPr lang="en-US" b="1" dirty="0"/>
          </a:p>
        </p:txBody>
      </p:sp>
      <p:sp>
        <p:nvSpPr>
          <p:cNvPr id="5" name="Content Placeholder 2"/>
          <p:cNvSpPr>
            <a:spLocks noGrp="1"/>
          </p:cNvSpPr>
          <p:nvPr>
            <p:ph idx="4294967295"/>
          </p:nvPr>
        </p:nvSpPr>
        <p:spPr>
          <a:xfrm>
            <a:off x="0" y="4114800"/>
            <a:ext cx="8077200" cy="2438400"/>
          </a:xfrm>
        </p:spPr>
        <p:txBody>
          <a:bodyPr>
            <a:normAutofit fontScale="85000" lnSpcReduction="10000"/>
          </a:bodyPr>
          <a:lstStyle/>
          <a:p>
            <a:r>
              <a:rPr lang="en-US" dirty="0" smtClean="0"/>
              <a:t>Implementations support:</a:t>
            </a:r>
          </a:p>
          <a:p>
            <a:pPr lvl="1"/>
            <a:r>
              <a:rPr lang="en-US" dirty="0" smtClean="0"/>
              <a:t>Splitting of data</a:t>
            </a:r>
          </a:p>
          <a:p>
            <a:pPr lvl="1"/>
            <a:r>
              <a:rPr lang="en-US" dirty="0" smtClean="0"/>
              <a:t>Passing the output of map functions to reduce functions</a:t>
            </a:r>
          </a:p>
          <a:p>
            <a:pPr lvl="1"/>
            <a:r>
              <a:rPr lang="en-US" dirty="0" smtClean="0"/>
              <a:t>Sorting the inputs to the reduce function based on the intermediate keys</a:t>
            </a:r>
          </a:p>
          <a:p>
            <a:pPr lvl="1"/>
            <a:r>
              <a:rPr lang="en-US" dirty="0" smtClean="0"/>
              <a:t>Quality of service</a:t>
            </a:r>
          </a:p>
          <a:p>
            <a:endParaRPr lang="en-US" dirty="0"/>
          </a:p>
        </p:txBody>
      </p:sp>
      <p:grpSp>
        <p:nvGrpSpPr>
          <p:cNvPr id="2" name="Group 5"/>
          <p:cNvGrpSpPr/>
          <p:nvPr/>
        </p:nvGrpSpPr>
        <p:grpSpPr>
          <a:xfrm>
            <a:off x="152400" y="1399478"/>
            <a:ext cx="7848600" cy="2590800"/>
            <a:chOff x="685800" y="1447800"/>
            <a:chExt cx="7848600" cy="2590800"/>
          </a:xfrm>
        </p:grpSpPr>
        <p:sp>
          <p:nvSpPr>
            <p:cNvPr id="7" name="AutoShape 9"/>
            <p:cNvSpPr>
              <a:spLocks noChangeArrowheads="1"/>
            </p:cNvSpPr>
            <p:nvPr/>
          </p:nvSpPr>
          <p:spPr bwMode="auto">
            <a:xfrm>
              <a:off x="685800" y="1447800"/>
              <a:ext cx="7848600" cy="2590800"/>
            </a:xfrm>
            <a:prstGeom prst="roundRect">
              <a:avLst>
                <a:gd name="adj" fmla="val 7556"/>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Oval 10"/>
            <p:cNvSpPr>
              <a:spLocks noChangeArrowheads="1"/>
            </p:cNvSpPr>
            <p:nvPr/>
          </p:nvSpPr>
          <p:spPr bwMode="auto">
            <a:xfrm>
              <a:off x="4345907"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Oval 11"/>
            <p:cNvSpPr>
              <a:spLocks noChangeArrowheads="1"/>
            </p:cNvSpPr>
            <p:nvPr/>
          </p:nvSpPr>
          <p:spPr bwMode="auto">
            <a:xfrm>
              <a:off x="4960269"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Oval 12"/>
            <p:cNvSpPr>
              <a:spLocks noChangeArrowheads="1"/>
            </p:cNvSpPr>
            <p:nvPr/>
          </p:nvSpPr>
          <p:spPr bwMode="auto">
            <a:xfrm>
              <a:off x="400746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Oval 13"/>
            <p:cNvSpPr>
              <a:spLocks noChangeArrowheads="1"/>
            </p:cNvSpPr>
            <p:nvPr/>
          </p:nvSpPr>
          <p:spPr bwMode="auto">
            <a:xfrm>
              <a:off x="5619900" y="3036369"/>
              <a:ext cx="269457" cy="280236"/>
            </a:xfrm>
            <a:prstGeom prst="ellipse">
              <a:avLst/>
            </a:prstGeom>
            <a:solidFill>
              <a:srgbClr val="00B0F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Oval 14"/>
            <p:cNvSpPr>
              <a:spLocks noChangeArrowheads="1"/>
            </p:cNvSpPr>
            <p:nvPr/>
          </p:nvSpPr>
          <p:spPr bwMode="auto">
            <a:xfrm>
              <a:off x="4615364"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nvGrpSpPr>
            <p:cNvPr id="3" name="Group 15"/>
            <p:cNvGrpSpPr>
              <a:grpSpLocks/>
            </p:cNvGrpSpPr>
            <p:nvPr/>
          </p:nvGrpSpPr>
          <p:grpSpPr bwMode="auto">
            <a:xfrm>
              <a:off x="990600" y="2362200"/>
              <a:ext cx="2590383" cy="304513"/>
              <a:chOff x="1453" y="5453"/>
              <a:chExt cx="3605" cy="353"/>
            </a:xfrm>
          </p:grpSpPr>
          <p:sp>
            <p:nvSpPr>
              <p:cNvPr id="52" name="Text Box 16"/>
              <p:cNvSpPr txBox="1">
                <a:spLocks noChangeArrowheads="1"/>
              </p:cNvSpPr>
              <p:nvPr/>
            </p:nvSpPr>
            <p:spPr bwMode="auto">
              <a:xfrm>
                <a:off x="1453" y="5453"/>
                <a:ext cx="2863"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a:solidFill>
                      <a:prstClr val="black"/>
                    </a:solidFill>
                    <a:cs typeface="Courier New" pitchFamily="49" charset="0"/>
                  </a:rPr>
                  <a:t>Map(Key, Value)  </a:t>
                </a:r>
              </a:p>
            </p:txBody>
          </p:sp>
          <p:cxnSp>
            <p:nvCxnSpPr>
              <p:cNvPr id="53"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sp>
          <p:nvSpPr>
            <p:cNvPr id="14" name="Oval 18"/>
            <p:cNvSpPr>
              <a:spLocks noChangeArrowheads="1"/>
            </p:cNvSpPr>
            <p:nvPr/>
          </p:nvSpPr>
          <p:spPr bwMode="auto">
            <a:xfrm>
              <a:off x="5943249"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 name="Oval 19"/>
            <p:cNvSpPr>
              <a:spLocks noChangeArrowheads="1"/>
            </p:cNvSpPr>
            <p:nvPr/>
          </p:nvSpPr>
          <p:spPr bwMode="auto">
            <a:xfrm>
              <a:off x="5268528" y="2325002"/>
              <a:ext cx="269457" cy="280236"/>
            </a:xfrm>
            <a:prstGeom prst="ellipse">
              <a:avLst/>
            </a:prstGeom>
            <a:solidFill>
              <a:srgbClr val="92D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cxnSp>
          <p:nvCxnSpPr>
            <p:cNvPr id="16" name="AutoShape 20"/>
            <p:cNvCxnSpPr>
              <a:cxnSpLocks noChangeShapeType="1"/>
            </p:cNvCxnSpPr>
            <p:nvPr/>
          </p:nvCxnSpPr>
          <p:spPr bwMode="auto">
            <a:xfrm>
              <a:off x="4464468" y="2874695"/>
              <a:ext cx="0" cy="161674"/>
            </a:xfrm>
            <a:prstGeom prst="straightConnector1">
              <a:avLst/>
            </a:prstGeom>
            <a:noFill/>
            <a:ln w="9525">
              <a:solidFill>
                <a:srgbClr val="000000"/>
              </a:solidFill>
              <a:round/>
              <a:headEnd/>
              <a:tailEnd type="triangle" w="med" len="med"/>
            </a:ln>
          </p:spPr>
        </p:cxnSp>
        <p:cxnSp>
          <p:nvCxnSpPr>
            <p:cNvPr id="17" name="AutoShape 21"/>
            <p:cNvCxnSpPr>
              <a:cxnSpLocks noChangeShapeType="1"/>
            </p:cNvCxnSpPr>
            <p:nvPr/>
          </p:nvCxnSpPr>
          <p:spPr bwMode="auto">
            <a:xfrm>
              <a:off x="5096076" y="2874695"/>
              <a:ext cx="0" cy="161674"/>
            </a:xfrm>
            <a:prstGeom prst="straightConnector1">
              <a:avLst/>
            </a:prstGeom>
            <a:noFill/>
            <a:ln w="9525">
              <a:solidFill>
                <a:srgbClr val="000000"/>
              </a:solidFill>
              <a:round/>
              <a:headEnd/>
              <a:tailEnd type="triangle" w="med" len="med"/>
            </a:ln>
          </p:spPr>
        </p:cxnSp>
        <p:cxnSp>
          <p:nvCxnSpPr>
            <p:cNvPr id="18" name="AutoShape 22"/>
            <p:cNvCxnSpPr>
              <a:cxnSpLocks noChangeShapeType="1"/>
            </p:cNvCxnSpPr>
            <p:nvPr/>
          </p:nvCxnSpPr>
          <p:spPr bwMode="auto">
            <a:xfrm>
              <a:off x="5731995" y="2874695"/>
              <a:ext cx="0" cy="161674"/>
            </a:xfrm>
            <a:prstGeom prst="straightConnector1">
              <a:avLst/>
            </a:prstGeom>
            <a:noFill/>
            <a:ln w="9525">
              <a:solidFill>
                <a:srgbClr val="000000"/>
              </a:solidFill>
              <a:round/>
              <a:headEnd/>
              <a:tailEnd type="triangle" w="med" len="med"/>
            </a:ln>
          </p:spPr>
        </p:cxnSp>
        <p:cxnSp>
          <p:nvCxnSpPr>
            <p:cNvPr id="19" name="AutoShape 23"/>
            <p:cNvCxnSpPr>
              <a:cxnSpLocks noChangeShapeType="1"/>
            </p:cNvCxnSpPr>
            <p:nvPr/>
          </p:nvCxnSpPr>
          <p:spPr bwMode="auto">
            <a:xfrm>
              <a:off x="4190699" y="2605238"/>
              <a:ext cx="273769" cy="269457"/>
            </a:xfrm>
            <a:prstGeom prst="straightConnector1">
              <a:avLst/>
            </a:prstGeom>
            <a:noFill/>
            <a:ln w="9525">
              <a:solidFill>
                <a:srgbClr val="000000"/>
              </a:solidFill>
              <a:round/>
              <a:headEnd/>
              <a:tailEnd/>
            </a:ln>
          </p:spPr>
        </p:cxnSp>
        <p:cxnSp>
          <p:nvCxnSpPr>
            <p:cNvPr id="20" name="AutoShape 24"/>
            <p:cNvCxnSpPr>
              <a:cxnSpLocks noChangeShapeType="1"/>
            </p:cNvCxnSpPr>
            <p:nvPr/>
          </p:nvCxnSpPr>
          <p:spPr bwMode="auto">
            <a:xfrm flipH="1">
              <a:off x="4464468" y="2605238"/>
              <a:ext cx="269457" cy="269457"/>
            </a:xfrm>
            <a:prstGeom prst="straightConnector1">
              <a:avLst/>
            </a:prstGeom>
            <a:noFill/>
            <a:ln w="9525">
              <a:solidFill>
                <a:srgbClr val="000000"/>
              </a:solidFill>
              <a:round/>
              <a:headEnd/>
              <a:tailEnd/>
            </a:ln>
          </p:spPr>
        </p:cxnSp>
        <p:cxnSp>
          <p:nvCxnSpPr>
            <p:cNvPr id="21" name="AutoShape 25"/>
            <p:cNvCxnSpPr>
              <a:cxnSpLocks noChangeShapeType="1"/>
            </p:cNvCxnSpPr>
            <p:nvPr/>
          </p:nvCxnSpPr>
          <p:spPr bwMode="auto">
            <a:xfrm flipH="1">
              <a:off x="4464468" y="2605238"/>
              <a:ext cx="901065" cy="269457"/>
            </a:xfrm>
            <a:prstGeom prst="straightConnector1">
              <a:avLst/>
            </a:prstGeom>
            <a:noFill/>
            <a:ln w="9525">
              <a:solidFill>
                <a:srgbClr val="000000"/>
              </a:solidFill>
              <a:round/>
              <a:headEnd/>
              <a:tailEnd/>
            </a:ln>
          </p:spPr>
        </p:cxnSp>
        <p:cxnSp>
          <p:nvCxnSpPr>
            <p:cNvPr id="22" name="AutoShape 26"/>
            <p:cNvCxnSpPr>
              <a:cxnSpLocks noChangeShapeType="1"/>
            </p:cNvCxnSpPr>
            <p:nvPr/>
          </p:nvCxnSpPr>
          <p:spPr bwMode="auto">
            <a:xfrm flipH="1">
              <a:off x="4464468" y="2605238"/>
              <a:ext cx="1595187" cy="269457"/>
            </a:xfrm>
            <a:prstGeom prst="straightConnector1">
              <a:avLst/>
            </a:prstGeom>
            <a:noFill/>
            <a:ln w="9525">
              <a:solidFill>
                <a:srgbClr val="000000"/>
              </a:solidFill>
              <a:round/>
              <a:headEnd/>
              <a:tailEnd/>
            </a:ln>
          </p:spPr>
        </p:cxnSp>
        <p:cxnSp>
          <p:nvCxnSpPr>
            <p:cNvPr id="23" name="AutoShape 27"/>
            <p:cNvCxnSpPr>
              <a:cxnSpLocks noChangeShapeType="1"/>
            </p:cNvCxnSpPr>
            <p:nvPr/>
          </p:nvCxnSpPr>
          <p:spPr bwMode="auto">
            <a:xfrm>
              <a:off x="4190699" y="2605238"/>
              <a:ext cx="905376" cy="269457"/>
            </a:xfrm>
            <a:prstGeom prst="straightConnector1">
              <a:avLst/>
            </a:prstGeom>
            <a:noFill/>
            <a:ln w="9525">
              <a:solidFill>
                <a:srgbClr val="000000"/>
              </a:solidFill>
              <a:round/>
              <a:headEnd/>
              <a:tailEnd/>
            </a:ln>
          </p:spPr>
        </p:cxnSp>
        <p:cxnSp>
          <p:nvCxnSpPr>
            <p:cNvPr id="24" name="AutoShape 28"/>
            <p:cNvCxnSpPr>
              <a:cxnSpLocks noChangeShapeType="1"/>
            </p:cNvCxnSpPr>
            <p:nvPr/>
          </p:nvCxnSpPr>
          <p:spPr bwMode="auto">
            <a:xfrm>
              <a:off x="4733925" y="2605238"/>
              <a:ext cx="362151" cy="269457"/>
            </a:xfrm>
            <a:prstGeom prst="straightConnector1">
              <a:avLst/>
            </a:prstGeom>
            <a:noFill/>
            <a:ln w="9525">
              <a:solidFill>
                <a:srgbClr val="000000"/>
              </a:solidFill>
              <a:round/>
              <a:headEnd/>
              <a:tailEnd/>
            </a:ln>
          </p:spPr>
        </p:cxnSp>
        <p:cxnSp>
          <p:nvCxnSpPr>
            <p:cNvPr id="25" name="AutoShape 29"/>
            <p:cNvCxnSpPr>
              <a:cxnSpLocks noChangeShapeType="1"/>
            </p:cNvCxnSpPr>
            <p:nvPr/>
          </p:nvCxnSpPr>
          <p:spPr bwMode="auto">
            <a:xfrm flipH="1">
              <a:off x="5096076" y="2605238"/>
              <a:ext cx="269457" cy="269457"/>
            </a:xfrm>
            <a:prstGeom prst="straightConnector1">
              <a:avLst/>
            </a:prstGeom>
            <a:noFill/>
            <a:ln w="9525">
              <a:solidFill>
                <a:srgbClr val="000000"/>
              </a:solidFill>
              <a:round/>
              <a:headEnd/>
              <a:tailEnd/>
            </a:ln>
          </p:spPr>
        </p:cxnSp>
        <p:cxnSp>
          <p:nvCxnSpPr>
            <p:cNvPr id="26" name="AutoShape 30"/>
            <p:cNvCxnSpPr>
              <a:cxnSpLocks noChangeShapeType="1"/>
            </p:cNvCxnSpPr>
            <p:nvPr/>
          </p:nvCxnSpPr>
          <p:spPr bwMode="auto">
            <a:xfrm flipH="1">
              <a:off x="5096076" y="2605238"/>
              <a:ext cx="905376" cy="269457"/>
            </a:xfrm>
            <a:prstGeom prst="straightConnector1">
              <a:avLst/>
            </a:prstGeom>
            <a:noFill/>
            <a:ln w="9525">
              <a:solidFill>
                <a:srgbClr val="000000"/>
              </a:solidFill>
              <a:round/>
              <a:headEnd/>
              <a:tailEnd/>
            </a:ln>
          </p:spPr>
        </p:cxnSp>
        <p:cxnSp>
          <p:nvCxnSpPr>
            <p:cNvPr id="27" name="AutoShape 31"/>
            <p:cNvCxnSpPr>
              <a:cxnSpLocks noChangeShapeType="1"/>
            </p:cNvCxnSpPr>
            <p:nvPr/>
          </p:nvCxnSpPr>
          <p:spPr bwMode="auto">
            <a:xfrm>
              <a:off x="4190699" y="2605238"/>
              <a:ext cx="1541295" cy="269457"/>
            </a:xfrm>
            <a:prstGeom prst="straightConnector1">
              <a:avLst/>
            </a:prstGeom>
            <a:noFill/>
            <a:ln w="9525">
              <a:solidFill>
                <a:srgbClr val="000000"/>
              </a:solidFill>
              <a:round/>
              <a:headEnd/>
              <a:tailEnd/>
            </a:ln>
          </p:spPr>
        </p:cxnSp>
        <p:cxnSp>
          <p:nvCxnSpPr>
            <p:cNvPr id="28" name="AutoShape 32"/>
            <p:cNvCxnSpPr>
              <a:cxnSpLocks noChangeShapeType="1"/>
            </p:cNvCxnSpPr>
            <p:nvPr/>
          </p:nvCxnSpPr>
          <p:spPr bwMode="auto">
            <a:xfrm>
              <a:off x="4733925" y="2605238"/>
              <a:ext cx="998070" cy="269457"/>
            </a:xfrm>
            <a:prstGeom prst="straightConnector1">
              <a:avLst/>
            </a:prstGeom>
            <a:noFill/>
            <a:ln w="9525">
              <a:solidFill>
                <a:srgbClr val="000000"/>
              </a:solidFill>
              <a:round/>
              <a:headEnd/>
              <a:tailEnd/>
            </a:ln>
          </p:spPr>
        </p:cxnSp>
        <p:cxnSp>
          <p:nvCxnSpPr>
            <p:cNvPr id="29" name="AutoShape 33"/>
            <p:cNvCxnSpPr>
              <a:cxnSpLocks noChangeShapeType="1"/>
            </p:cNvCxnSpPr>
            <p:nvPr/>
          </p:nvCxnSpPr>
          <p:spPr bwMode="auto">
            <a:xfrm>
              <a:off x="5365533" y="2605238"/>
              <a:ext cx="366462" cy="269457"/>
            </a:xfrm>
            <a:prstGeom prst="straightConnector1">
              <a:avLst/>
            </a:prstGeom>
            <a:noFill/>
            <a:ln w="9525">
              <a:solidFill>
                <a:srgbClr val="000000"/>
              </a:solidFill>
              <a:round/>
              <a:headEnd/>
              <a:tailEnd/>
            </a:ln>
          </p:spPr>
        </p:cxnSp>
        <p:cxnSp>
          <p:nvCxnSpPr>
            <p:cNvPr id="30" name="AutoShape 34"/>
            <p:cNvCxnSpPr>
              <a:cxnSpLocks noChangeShapeType="1"/>
            </p:cNvCxnSpPr>
            <p:nvPr/>
          </p:nvCxnSpPr>
          <p:spPr bwMode="auto">
            <a:xfrm flipH="1">
              <a:off x="5731995" y="2605238"/>
              <a:ext cx="327660" cy="269457"/>
            </a:xfrm>
            <a:prstGeom prst="straightConnector1">
              <a:avLst/>
            </a:prstGeom>
            <a:noFill/>
            <a:ln w="9525">
              <a:solidFill>
                <a:srgbClr val="000000"/>
              </a:solidFill>
              <a:round/>
              <a:headEnd/>
              <a:tailEnd/>
            </a:ln>
          </p:spPr>
        </p:cxnSp>
        <p:cxnSp>
          <p:nvCxnSpPr>
            <p:cNvPr id="31" name="AutoShape 35"/>
            <p:cNvCxnSpPr>
              <a:cxnSpLocks noChangeShapeType="1"/>
            </p:cNvCxnSpPr>
            <p:nvPr/>
          </p:nvCxnSpPr>
          <p:spPr bwMode="auto">
            <a:xfrm>
              <a:off x="4119563" y="2055545"/>
              <a:ext cx="0" cy="269457"/>
            </a:xfrm>
            <a:prstGeom prst="straightConnector1">
              <a:avLst/>
            </a:prstGeom>
            <a:noFill/>
            <a:ln w="9525">
              <a:solidFill>
                <a:srgbClr val="000000"/>
              </a:solidFill>
              <a:round/>
              <a:headEnd/>
              <a:tailEnd type="triangle" w="med" len="med"/>
            </a:ln>
          </p:spPr>
        </p:cxnSp>
        <p:cxnSp>
          <p:nvCxnSpPr>
            <p:cNvPr id="32" name="AutoShape 36"/>
            <p:cNvCxnSpPr>
              <a:cxnSpLocks noChangeShapeType="1"/>
            </p:cNvCxnSpPr>
            <p:nvPr/>
          </p:nvCxnSpPr>
          <p:spPr bwMode="auto">
            <a:xfrm>
              <a:off x="4733925" y="2055545"/>
              <a:ext cx="0" cy="269457"/>
            </a:xfrm>
            <a:prstGeom prst="straightConnector1">
              <a:avLst/>
            </a:prstGeom>
            <a:noFill/>
            <a:ln w="9525">
              <a:solidFill>
                <a:srgbClr val="000000"/>
              </a:solidFill>
              <a:round/>
              <a:headEnd/>
              <a:tailEnd type="triangle" w="med" len="med"/>
            </a:ln>
          </p:spPr>
        </p:cxnSp>
        <p:cxnSp>
          <p:nvCxnSpPr>
            <p:cNvPr id="33" name="AutoShape 37"/>
            <p:cNvCxnSpPr>
              <a:cxnSpLocks noChangeShapeType="1"/>
            </p:cNvCxnSpPr>
            <p:nvPr/>
          </p:nvCxnSpPr>
          <p:spPr bwMode="auto">
            <a:xfrm>
              <a:off x="5365533" y="2044767"/>
              <a:ext cx="0" cy="269457"/>
            </a:xfrm>
            <a:prstGeom prst="straightConnector1">
              <a:avLst/>
            </a:prstGeom>
            <a:noFill/>
            <a:ln w="9525">
              <a:solidFill>
                <a:srgbClr val="000000"/>
              </a:solidFill>
              <a:round/>
              <a:headEnd/>
              <a:tailEnd type="triangle" w="med" len="med"/>
            </a:ln>
          </p:spPr>
        </p:cxnSp>
        <p:cxnSp>
          <p:nvCxnSpPr>
            <p:cNvPr id="34" name="AutoShape 38"/>
            <p:cNvCxnSpPr>
              <a:cxnSpLocks noChangeShapeType="1"/>
            </p:cNvCxnSpPr>
            <p:nvPr/>
          </p:nvCxnSpPr>
          <p:spPr bwMode="auto">
            <a:xfrm>
              <a:off x="6059655" y="2044767"/>
              <a:ext cx="0" cy="269457"/>
            </a:xfrm>
            <a:prstGeom prst="straightConnector1">
              <a:avLst/>
            </a:prstGeom>
            <a:noFill/>
            <a:ln w="9525">
              <a:solidFill>
                <a:srgbClr val="000000"/>
              </a:solidFill>
              <a:round/>
              <a:headEnd/>
              <a:tailEnd type="triangle" w="med" len="med"/>
            </a:ln>
          </p:spPr>
        </p:cxnSp>
        <p:cxnSp>
          <p:nvCxnSpPr>
            <p:cNvPr id="35" name="AutoShape 73"/>
            <p:cNvCxnSpPr>
              <a:cxnSpLocks noChangeShapeType="1"/>
            </p:cNvCxnSpPr>
            <p:nvPr/>
          </p:nvCxnSpPr>
          <p:spPr bwMode="auto">
            <a:xfrm>
              <a:off x="4464468" y="3316605"/>
              <a:ext cx="0" cy="237122"/>
            </a:xfrm>
            <a:prstGeom prst="straightConnector1">
              <a:avLst/>
            </a:prstGeom>
            <a:noFill/>
            <a:ln w="9525">
              <a:solidFill>
                <a:srgbClr val="000000"/>
              </a:solidFill>
              <a:round/>
              <a:headEnd/>
              <a:tailEnd type="triangle" w="med" len="med"/>
            </a:ln>
          </p:spPr>
        </p:cxnSp>
        <p:cxnSp>
          <p:nvCxnSpPr>
            <p:cNvPr id="36" name="AutoShape 74"/>
            <p:cNvCxnSpPr>
              <a:cxnSpLocks noChangeShapeType="1"/>
            </p:cNvCxnSpPr>
            <p:nvPr/>
          </p:nvCxnSpPr>
          <p:spPr bwMode="auto">
            <a:xfrm>
              <a:off x="5080986" y="3316605"/>
              <a:ext cx="0" cy="237122"/>
            </a:xfrm>
            <a:prstGeom prst="straightConnector1">
              <a:avLst/>
            </a:prstGeom>
            <a:noFill/>
            <a:ln w="9525">
              <a:solidFill>
                <a:srgbClr val="000000"/>
              </a:solidFill>
              <a:round/>
              <a:headEnd/>
              <a:tailEnd type="triangle" w="med" len="med"/>
            </a:ln>
          </p:spPr>
        </p:cxnSp>
        <p:cxnSp>
          <p:nvCxnSpPr>
            <p:cNvPr id="37" name="AutoShape 75"/>
            <p:cNvCxnSpPr>
              <a:cxnSpLocks noChangeShapeType="1"/>
            </p:cNvCxnSpPr>
            <p:nvPr/>
          </p:nvCxnSpPr>
          <p:spPr bwMode="auto">
            <a:xfrm>
              <a:off x="5731995" y="3316605"/>
              <a:ext cx="0" cy="237122"/>
            </a:xfrm>
            <a:prstGeom prst="straightConnector1">
              <a:avLst/>
            </a:prstGeom>
            <a:noFill/>
            <a:ln w="9525">
              <a:solidFill>
                <a:srgbClr val="000000"/>
              </a:solidFill>
              <a:round/>
              <a:headEnd/>
              <a:tailEnd type="triangle" w="med" len="med"/>
            </a:ln>
          </p:spPr>
        </p:cxnSp>
        <p:grpSp>
          <p:nvGrpSpPr>
            <p:cNvPr id="6" name="Group 15"/>
            <p:cNvGrpSpPr>
              <a:grpSpLocks/>
            </p:cNvGrpSpPr>
            <p:nvPr/>
          </p:nvGrpSpPr>
          <p:grpSpPr bwMode="auto">
            <a:xfrm>
              <a:off x="990600" y="3048000"/>
              <a:ext cx="3275883" cy="304513"/>
              <a:chOff x="499" y="5453"/>
              <a:chExt cx="4559" cy="353"/>
            </a:xfrm>
          </p:grpSpPr>
          <p:sp>
            <p:nvSpPr>
              <p:cNvPr id="50" name="Text Box 16"/>
              <p:cNvSpPr txBox="1">
                <a:spLocks noChangeArrowheads="1"/>
              </p:cNvSpPr>
              <p:nvPr/>
            </p:nvSpPr>
            <p:spPr bwMode="auto">
              <a:xfrm>
                <a:off x="499" y="5453"/>
                <a:ext cx="3817" cy="353"/>
              </a:xfrm>
              <a:prstGeom prst="rect">
                <a:avLst/>
              </a:prstGeom>
              <a:solidFill>
                <a:srgbClr val="DDD8C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sz="1600" b="1" dirty="0">
                    <a:solidFill>
                      <a:prstClr val="black"/>
                    </a:solidFill>
                    <a:cs typeface="Courier New" pitchFamily="49" charset="0"/>
                  </a:rPr>
                  <a:t>Reduce(Key, List&lt;Value&gt;)  </a:t>
                </a:r>
              </a:p>
            </p:txBody>
          </p:sp>
          <p:cxnSp>
            <p:nvCxnSpPr>
              <p:cNvPr id="51" name="AutoShape 17"/>
              <p:cNvCxnSpPr>
                <a:cxnSpLocks noChangeShapeType="1"/>
              </p:cNvCxnSpPr>
              <p:nvPr/>
            </p:nvCxnSpPr>
            <p:spPr bwMode="auto">
              <a:xfrm>
                <a:off x="4316" y="5630"/>
                <a:ext cx="742" cy="2"/>
              </a:xfrm>
              <a:prstGeom prst="straightConnector1">
                <a:avLst/>
              </a:prstGeom>
              <a:noFill/>
              <a:ln w="9525">
                <a:solidFill>
                  <a:srgbClr val="000000"/>
                </a:solidFill>
                <a:round/>
                <a:headEnd/>
                <a:tailEnd type="triangle" w="med" len="med"/>
              </a:ln>
            </p:spPr>
          </p:cxnSp>
        </p:grpSp>
        <p:grpSp>
          <p:nvGrpSpPr>
            <p:cNvPr id="13" name="Group 188"/>
            <p:cNvGrpSpPr/>
            <p:nvPr/>
          </p:nvGrpSpPr>
          <p:grpSpPr>
            <a:xfrm>
              <a:off x="3810000" y="1600200"/>
              <a:ext cx="2590800" cy="381000"/>
              <a:chOff x="5181600" y="1600200"/>
              <a:chExt cx="2590800" cy="381000"/>
            </a:xfrm>
          </p:grpSpPr>
          <p:sp>
            <p:nvSpPr>
              <p:cNvPr id="45" name="Rectangle 44"/>
              <p:cNvSpPr/>
              <p:nvPr/>
            </p:nvSpPr>
            <p:spPr>
              <a:xfrm>
                <a:off x="5181600" y="1600200"/>
                <a:ext cx="25908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cxnSp>
            <p:nvCxnSpPr>
              <p:cNvPr id="46" name="Straight Connector 45"/>
              <p:cNvCxnSpPr/>
              <p:nvPr/>
            </p:nvCxnSpPr>
            <p:spPr>
              <a:xfrm rot="5400000">
                <a:off x="52959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56007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5400000">
                <a:off x="7277100" y="17907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 Box 82"/>
              <p:cNvSpPr txBox="1">
                <a:spLocks noChangeArrowheads="1"/>
              </p:cNvSpPr>
              <p:nvPr/>
            </p:nvSpPr>
            <p:spPr bwMode="auto">
              <a:xfrm>
                <a:off x="5791200" y="1600200"/>
                <a:ext cx="16002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latin typeface="Cambria" pitchFamily="18" charset="0"/>
                    <a:cs typeface="Arial" pitchFamily="34" charset="0"/>
                  </a:rPr>
                  <a:t>Data Partitions</a:t>
                </a:r>
                <a:endParaRPr lang="en-US" sz="1600" b="1" dirty="0">
                  <a:solidFill>
                    <a:prstClr val="black"/>
                  </a:solidFill>
                  <a:latin typeface="Arial" pitchFamily="34" charset="0"/>
                  <a:cs typeface="Arial" pitchFamily="34" charset="0"/>
                </a:endParaRPr>
              </a:p>
            </p:txBody>
          </p:sp>
        </p:grpSp>
        <p:sp>
          <p:nvSpPr>
            <p:cNvPr id="40" name="Rectangle 39"/>
            <p:cNvSpPr/>
            <p:nvPr/>
          </p:nvSpPr>
          <p:spPr>
            <a:xfrm>
              <a:off x="43434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1" name="Rectangle 40"/>
            <p:cNvSpPr/>
            <p:nvPr/>
          </p:nvSpPr>
          <p:spPr>
            <a:xfrm>
              <a:off x="49530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2" name="Rectangle 41"/>
            <p:cNvSpPr/>
            <p:nvPr/>
          </p:nvSpPr>
          <p:spPr>
            <a:xfrm>
              <a:off x="5638800" y="3581400"/>
              <a:ext cx="228600" cy="381000"/>
            </a:xfrm>
            <a:prstGeom prst="rect">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endParaRPr>
            </a:p>
          </p:txBody>
        </p:sp>
        <p:sp>
          <p:nvSpPr>
            <p:cNvPr id="43" name="Text Box 82"/>
            <p:cNvSpPr txBox="1">
              <a:spLocks noChangeArrowheads="1"/>
            </p:cNvSpPr>
            <p:nvPr/>
          </p:nvSpPr>
          <p:spPr bwMode="auto">
            <a:xfrm>
              <a:off x="2590800" y="3581400"/>
              <a:ext cx="1676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sz="1600" b="1" dirty="0">
                  <a:solidFill>
                    <a:prstClr val="black"/>
                  </a:solidFill>
                  <a:latin typeface="Cambria" pitchFamily="18" charset="0"/>
                  <a:cs typeface="Arial" pitchFamily="34" charset="0"/>
                </a:rPr>
                <a:t>Reduce Outputs</a:t>
              </a:r>
              <a:endParaRPr lang="en-US" sz="1600" b="1" dirty="0">
                <a:solidFill>
                  <a:prstClr val="black"/>
                </a:solidFill>
                <a:latin typeface="Arial" pitchFamily="34" charset="0"/>
                <a:cs typeface="Arial" pitchFamily="34" charset="0"/>
              </a:endParaRPr>
            </a:p>
          </p:txBody>
        </p:sp>
        <p:sp>
          <p:nvSpPr>
            <p:cNvPr id="44" name="Text Box 82"/>
            <p:cNvSpPr txBox="1">
              <a:spLocks noChangeArrowheads="1"/>
            </p:cNvSpPr>
            <p:nvPr/>
          </p:nvSpPr>
          <p:spPr bwMode="auto">
            <a:xfrm>
              <a:off x="6019800" y="2590800"/>
              <a:ext cx="2514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r>
                <a:rPr lang="en-US" sz="1600" b="1" dirty="0">
                  <a:solidFill>
                    <a:prstClr val="black"/>
                  </a:solidFill>
                  <a:latin typeface="Cambria" pitchFamily="18" charset="0"/>
                </a:rPr>
                <a:t>A hash function maps the results of the map tasks to r  reduce tasks</a:t>
              </a:r>
            </a:p>
          </p:txBody>
        </p:sp>
      </p:grpSp>
      <p:sp>
        <p:nvSpPr>
          <p:cNvPr id="54" name="TextBox 53"/>
          <p:cNvSpPr txBox="1"/>
          <p:nvPr/>
        </p:nvSpPr>
        <p:spPr>
          <a:xfrm>
            <a:off x="1429788" y="963723"/>
            <a:ext cx="5843266" cy="369332"/>
          </a:xfrm>
          <a:prstGeom prst="rect">
            <a:avLst/>
          </a:prstGeom>
          <a:noFill/>
        </p:spPr>
        <p:txBody>
          <a:bodyPr wrap="none" rtlCol="0">
            <a:spAutoFit/>
          </a:bodyPr>
          <a:lstStyle/>
          <a:p>
            <a:r>
              <a:rPr lang="en-US" dirty="0"/>
              <a:t>A parallel Runtime coming from </a:t>
            </a:r>
            <a:r>
              <a:rPr lang="en-US" dirty="0" smtClean="0"/>
              <a:t>Commercial Big Data Clouds</a:t>
            </a:r>
            <a:endParaRPr lang="en-US" dirty="0"/>
          </a:p>
        </p:txBody>
      </p:sp>
    </p:spTree>
    <p:extLst>
      <p:ext uri="{BB962C8B-B14F-4D97-AF65-F5344CB8AC3E}">
        <p14:creationId xmlns:p14="http://schemas.microsoft.com/office/powerpoint/2010/main" val="2845344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Oval 28"/>
              <p:cNvSpPr/>
              <p:nvPr/>
            </p:nvSpPr>
            <p:spPr>
              <a:xfrm>
                <a:off x="7467600" y="3048000"/>
                <a:ext cx="457200" cy="3733800"/>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a:solidFill>
                  <a:prstClr val="black"/>
                </a:solidFill>
                <a:latin typeface="Arial" pitchFamily="34" charset="0"/>
                <a:cs typeface="Arial" pitchFamily="34" charset="0"/>
              </a:rPr>
              <a:t>Instruments</a:t>
            </a: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a:solidFill>
                  <a:prstClr val="black"/>
                </a:solidFill>
                <a:latin typeface="Arial" pitchFamily="34" charset="0"/>
                <a:cs typeface="Arial" pitchFamily="34" charset="0"/>
              </a:rPr>
              <a:t>Disks</a:t>
            </a: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a:solidFill>
                  <a:srgbClr val="00B050"/>
                </a:solidFill>
              </a:rPr>
              <a:t>Map</a:t>
            </a:r>
            <a:r>
              <a:rPr lang="en-US" sz="2000" b="1" baseline="-25000" dirty="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a:solidFill>
                  <a:srgbClr val="00B050"/>
                </a:solidFill>
              </a:rPr>
              <a:t>Map</a:t>
            </a:r>
            <a:r>
              <a:rPr lang="en-US" sz="2000" b="1" baseline="-25000" dirty="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a:solidFill>
                  <a:srgbClr val="00B050"/>
                </a:solidFill>
              </a:rPr>
              <a:t>Map</a:t>
            </a:r>
            <a:r>
              <a:rPr lang="en-US" sz="2000" b="1" baseline="-25000" dirty="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a:solidFill>
                  <a:schemeClr val="tx2">
                    <a:lumMod val="50000"/>
                  </a:schemeClr>
                </a:solidFill>
              </a:rPr>
              <a:t>Reduce</a:t>
            </a:r>
            <a:endParaRPr lang="en-US" b="1" baseline="-25000" dirty="0">
              <a:solidFill>
                <a:schemeClr val="tx2">
                  <a:lumMod val="50000"/>
                </a:schemeClr>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a:solidFill>
                  <a:prstClr val="black"/>
                </a:solidFill>
                <a:latin typeface="Arial" pitchFamily="34" charset="0"/>
                <a:cs typeface="Arial" pitchFamily="34" charset="0"/>
              </a:rPr>
              <a:t>Communication</a:t>
            </a: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a:solidFill>
                  <a:prstClr val="black"/>
                </a:solidFill>
              </a:rPr>
              <a:t>Map</a:t>
            </a:r>
            <a:r>
              <a:rPr lang="en-US" dirty="0">
                <a:solidFill>
                  <a:prstClr val="black"/>
                </a:solidFill>
              </a:rPr>
              <a:t>      = (data parallel) computation reading and writing data</a:t>
            </a:r>
          </a:p>
          <a:p>
            <a:r>
              <a:rPr lang="en-US" b="1" dirty="0">
                <a:solidFill>
                  <a:prstClr val="black"/>
                </a:solidFill>
              </a:rPr>
              <a:t>Reduce</a:t>
            </a:r>
            <a:r>
              <a:rPr lang="en-US" dirty="0">
                <a:solidFill>
                  <a:prstClr val="black"/>
                </a:solidFill>
              </a:rPr>
              <a:t> = Collective/Consolidation phase e.g. forming multiple global sums as in histogram</a:t>
            </a:r>
          </a:p>
        </p:txBody>
      </p:sp>
      <p:sp>
        <p:nvSpPr>
          <p:cNvPr id="118" name="TextBox 117"/>
          <p:cNvSpPr txBox="1"/>
          <p:nvPr/>
        </p:nvSpPr>
        <p:spPr>
          <a:xfrm>
            <a:off x="8162408" y="2324874"/>
            <a:ext cx="848758" cy="646331"/>
          </a:xfrm>
          <a:prstGeom prst="rect">
            <a:avLst/>
          </a:prstGeom>
          <a:noFill/>
        </p:spPr>
        <p:txBody>
          <a:bodyPr wrap="none" rtlCol="0">
            <a:spAutoFit/>
          </a:bodyPr>
          <a:lstStyle/>
          <a:p>
            <a:r>
              <a:rPr lang="en-US" b="1" dirty="0">
                <a:solidFill>
                  <a:prstClr val="black"/>
                </a:solidFill>
              </a:rPr>
              <a:t>Portals</a:t>
            </a:r>
            <a:br>
              <a:rPr lang="en-US" b="1" dirty="0">
                <a:solidFill>
                  <a:prstClr val="black"/>
                </a:solidFill>
              </a:rPr>
            </a:br>
            <a:r>
              <a:rPr lang="en-US" b="1" dirty="0">
                <a:solidFill>
                  <a:prstClr val="black"/>
                </a:solidFill>
              </a:rPr>
              <a:t>/Users</a:t>
            </a:r>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2" name="Group 291"/>
          <p:cNvGrpSpPr/>
          <p:nvPr/>
        </p:nvGrpSpPr>
        <p:grpSpPr>
          <a:xfrm>
            <a:off x="3429000" y="1676400"/>
            <a:ext cx="3505200" cy="4876800"/>
            <a:chOff x="157595" y="1905000"/>
            <a:chExt cx="3266210" cy="4724400"/>
          </a:xfrm>
        </p:grpSpPr>
        <p:grpSp>
          <p:nvGrpSpPr>
            <p:cNvPr id="30"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nvGrpSpPr>
              <p:cNvPr id="31" name="Group 94"/>
              <p:cNvGrpSpPr/>
              <p:nvPr/>
            </p:nvGrpSpPr>
            <p:grpSpPr>
              <a:xfrm>
                <a:off x="304800" y="2895600"/>
                <a:ext cx="685801" cy="3668485"/>
                <a:chOff x="304800" y="2895600"/>
                <a:chExt cx="685801" cy="3668485"/>
              </a:xfrm>
            </p:grpSpPr>
            <p:grpSp>
              <p:nvGrpSpPr>
                <p:cNvPr id="204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4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6"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57"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58" name="Group 95"/>
              <p:cNvGrpSpPr/>
              <p:nvPr/>
            </p:nvGrpSpPr>
            <p:grpSpPr>
              <a:xfrm>
                <a:off x="1143000" y="2895600"/>
                <a:ext cx="685801" cy="3668485"/>
                <a:chOff x="304800" y="2895600"/>
                <a:chExt cx="685801" cy="3668485"/>
              </a:xfrm>
            </p:grpSpPr>
            <p:grpSp>
              <p:nvGrpSpPr>
                <p:cNvPr id="2059"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60"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1"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2"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3" name="Group 127"/>
              <p:cNvGrpSpPr/>
              <p:nvPr/>
            </p:nvGrpSpPr>
            <p:grpSpPr>
              <a:xfrm>
                <a:off x="1981200" y="2895600"/>
                <a:ext cx="685801" cy="3668485"/>
                <a:chOff x="304800" y="2895600"/>
                <a:chExt cx="685801" cy="3668485"/>
              </a:xfrm>
            </p:grpSpPr>
            <p:grpSp>
              <p:nvGrpSpPr>
                <p:cNvPr id="2064"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065"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6"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067"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068"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sp>
          <p:nvSpPr>
            <p:cNvPr id="294" name="Rectangle 293"/>
            <p:cNvSpPr/>
            <p:nvPr/>
          </p:nvSpPr>
          <p:spPr>
            <a:xfrm>
              <a:off x="157595" y="1905000"/>
              <a:ext cx="326621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prstClr val="black"/>
                  </a:solidFill>
                </a:rPr>
                <a:t>MPI  and Iterative MapReduce</a:t>
              </a:r>
            </a:p>
            <a:p>
              <a:r>
                <a:rPr lang="en-US" dirty="0">
                  <a:solidFill>
                    <a:prstClr val="black"/>
                  </a:solidFill>
                </a:rPr>
                <a:t>Map        </a:t>
              </a:r>
              <a:r>
                <a:rPr lang="en-US" dirty="0" err="1">
                  <a:solidFill>
                    <a:prstClr val="black"/>
                  </a:solidFill>
                </a:rPr>
                <a:t>Map</a:t>
              </a:r>
              <a:r>
                <a:rPr lang="en-US" dirty="0">
                  <a:solidFill>
                    <a:prstClr val="black"/>
                  </a:solidFill>
                </a:rPr>
                <a:t>         </a:t>
              </a:r>
              <a:r>
                <a:rPr lang="en-US" dirty="0" err="1">
                  <a:solidFill>
                    <a:prstClr val="black"/>
                  </a:solidFill>
                </a:rPr>
                <a:t>Map</a:t>
              </a:r>
              <a:r>
                <a:rPr lang="en-US" dirty="0">
                  <a:solidFill>
                    <a:prstClr val="black"/>
                  </a:solidFill>
                </a:rPr>
                <a:t>         </a:t>
              </a:r>
              <a:r>
                <a:rPr lang="en-US" dirty="0" err="1">
                  <a:solidFill>
                    <a:prstClr val="black"/>
                  </a:solidFill>
                </a:rPr>
                <a:t>Map</a:t>
              </a:r>
              <a:endParaRPr lang="en-US" dirty="0">
                <a:solidFill>
                  <a:prstClr val="black"/>
                </a:solidFill>
              </a:endParaRPr>
            </a:p>
            <a:p>
              <a:r>
                <a:rPr lang="en-US" dirty="0">
                  <a:solidFill>
                    <a:prstClr val="black"/>
                  </a:solidFill>
                </a:rPr>
                <a:t>      Reduce    </a:t>
              </a:r>
              <a:r>
                <a:rPr lang="en-US" dirty="0" err="1">
                  <a:solidFill>
                    <a:prstClr val="black"/>
                  </a:solidFill>
                </a:rPr>
                <a:t>Reduce</a:t>
              </a:r>
              <a:r>
                <a:rPr lang="en-US" dirty="0">
                  <a:solidFill>
                    <a:prstClr val="black"/>
                  </a:solidFill>
                </a:rPr>
                <a:t>    </a:t>
              </a:r>
              <a:r>
                <a:rPr lang="en-US" dirty="0" err="1">
                  <a:solidFill>
                    <a:prstClr val="black"/>
                  </a:solidFill>
                </a:rPr>
                <a:t>Reduce</a:t>
              </a:r>
              <a:endParaRPr lang="en-US" dirty="0">
                <a:solidFill>
                  <a:prstClr val="black"/>
                </a:solidFill>
              </a:endParaRPr>
            </a:p>
          </p:txBody>
        </p:sp>
      </p:grpSp>
    </p:spTree>
    <p:extLst>
      <p:ext uri="{BB962C8B-B14F-4D97-AF65-F5344CB8AC3E}">
        <p14:creationId xmlns:p14="http://schemas.microsoft.com/office/powerpoint/2010/main" val="178246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00"/>
            <a:ext cx="8229600" cy="902868"/>
          </a:xfrm>
        </p:spPr>
        <p:txBody>
          <a:bodyPr/>
          <a:lstStyle/>
          <a:p>
            <a:r>
              <a:rPr lang="en-US" b="1" dirty="0" smtClean="0"/>
              <a:t>4 Forms of MapReduce</a:t>
            </a:r>
            <a:endParaRPr lang="en-US" b="1" dirty="0"/>
          </a:p>
        </p:txBody>
      </p:sp>
      <p:grpSp>
        <p:nvGrpSpPr>
          <p:cNvPr id="4" name="Group 3"/>
          <p:cNvGrpSpPr/>
          <p:nvPr/>
        </p:nvGrpSpPr>
        <p:grpSpPr>
          <a:xfrm>
            <a:off x="107405" y="786827"/>
            <a:ext cx="8735869" cy="2970808"/>
            <a:chOff x="107405" y="510794"/>
            <a:chExt cx="8735869" cy="2970808"/>
          </a:xfrm>
        </p:grpSpPr>
        <p:sp>
          <p:nvSpPr>
            <p:cNvPr id="5" name="Rectangle 4"/>
            <p:cNvSpPr/>
            <p:nvPr/>
          </p:nvSpPr>
          <p:spPr>
            <a:xfrm>
              <a:off x="6796620" y="1030653"/>
              <a:ext cx="2046654" cy="243676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6" name="Rectangle 5"/>
            <p:cNvSpPr/>
            <p:nvPr/>
          </p:nvSpPr>
          <p:spPr>
            <a:xfrm>
              <a:off x="107406" y="524016"/>
              <a:ext cx="2006402"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(1) </a:t>
              </a:r>
              <a:r>
                <a:rPr lang="en-US" sz="1600" b="1" dirty="0">
                  <a:solidFill>
                    <a:srgbClr val="000000"/>
                  </a:solidFill>
                  <a:effectLst/>
                  <a:latin typeface="Arial"/>
                  <a:ea typeface="Times New Roman"/>
                  <a:cs typeface="Times New Roman"/>
                </a:rPr>
                <a:t>Map Only</a:t>
              </a:r>
              <a:endParaRPr lang="en-US" sz="2000" b="1" dirty="0">
                <a:effectLst/>
                <a:ea typeface="Times New Roman"/>
                <a:cs typeface="Times New Roman"/>
              </a:endParaRPr>
            </a:p>
          </p:txBody>
        </p:sp>
        <p:sp>
          <p:nvSpPr>
            <p:cNvPr id="7" name="Rectangle 6"/>
            <p:cNvSpPr/>
            <p:nvPr/>
          </p:nvSpPr>
          <p:spPr>
            <a:xfrm>
              <a:off x="6786753" y="517578"/>
              <a:ext cx="2046654" cy="506292"/>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27432" rIns="0" bIns="45720" numCol="1" spcCol="0" rtlCol="0" fromWordArt="0" anchor="ctr" anchorCtr="0" forceAA="0" compatLnSpc="1">
              <a:noAutofit/>
            </a:bodyPr>
            <a:lstStyle/>
            <a:p>
              <a:pPr marL="0" marR="0" algn="ctr">
                <a:lnSpc>
                  <a:spcPct val="115000"/>
                </a:lnSpc>
                <a:spcBef>
                  <a:spcPts val="0"/>
                </a:spcBef>
                <a:spcAft>
                  <a:spcPts val="1000"/>
                </a:spcAft>
              </a:pPr>
              <a:r>
                <a:rPr lang="en-US" b="1" dirty="0" smtClean="0">
                  <a:solidFill>
                    <a:srgbClr val="000000"/>
                  </a:solidFill>
                  <a:effectLst/>
                  <a:latin typeface="Arial"/>
                  <a:ea typeface="Times New Roman"/>
                  <a:cs typeface="Times New Roman"/>
                </a:rPr>
                <a:t>(</a:t>
              </a:r>
              <a:r>
                <a:rPr lang="en-US" sz="1600" b="1" dirty="0" smtClean="0">
                  <a:solidFill>
                    <a:srgbClr val="000000"/>
                  </a:solidFill>
                  <a:effectLst/>
                  <a:latin typeface="Arial"/>
                  <a:ea typeface="Times New Roman"/>
                  <a:cs typeface="Times New Roman"/>
                </a:rPr>
                <a:t>4) Point to Point or Map-Communication</a:t>
              </a:r>
              <a:endParaRPr lang="en-US" sz="2400" b="1" dirty="0">
                <a:effectLst/>
                <a:latin typeface="Times New Roman"/>
                <a:ea typeface="Times New Roman"/>
              </a:endParaRPr>
            </a:p>
          </p:txBody>
        </p:sp>
        <p:sp>
          <p:nvSpPr>
            <p:cNvPr id="8" name="Rectangle 7"/>
            <p:cNvSpPr/>
            <p:nvPr/>
          </p:nvSpPr>
          <p:spPr>
            <a:xfrm>
              <a:off x="4382126" y="510794"/>
              <a:ext cx="2409221"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0" tIns="0" rIns="0" bIns="4572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(3) </a:t>
              </a:r>
              <a:r>
                <a:rPr lang="en-US" sz="1600" b="1" dirty="0">
                  <a:solidFill>
                    <a:srgbClr val="000000"/>
                  </a:solidFill>
                  <a:effectLst/>
                  <a:latin typeface="Arial"/>
                  <a:ea typeface="Times New Roman"/>
                  <a:cs typeface="Times New Roman"/>
                </a:rPr>
                <a:t>Iterative </a:t>
              </a:r>
              <a:r>
                <a:rPr lang="en-US" sz="1600" b="1" dirty="0" smtClean="0">
                  <a:solidFill>
                    <a:srgbClr val="000000"/>
                  </a:solidFill>
                  <a:effectLst/>
                  <a:latin typeface="Arial"/>
                  <a:ea typeface="Times New Roman"/>
                  <a:cs typeface="Times New Roman"/>
                </a:rPr>
                <a:t>Map Reduce or Map-Collective</a:t>
              </a:r>
              <a:endParaRPr lang="en-US" sz="2400" b="1" dirty="0">
                <a:effectLst/>
                <a:latin typeface="Times New Roman"/>
                <a:ea typeface="Times New Roman"/>
              </a:endParaRPr>
            </a:p>
          </p:txBody>
        </p:sp>
        <p:sp>
          <p:nvSpPr>
            <p:cNvPr id="9" name="Rectangle 8"/>
            <p:cNvSpPr/>
            <p:nvPr/>
          </p:nvSpPr>
          <p:spPr>
            <a:xfrm>
              <a:off x="2113807" y="524016"/>
              <a:ext cx="2268324" cy="548640"/>
            </a:xfrm>
            <a:prstGeom prst="rect">
              <a:avLst/>
            </a:prstGeom>
            <a:solidFill>
              <a:schemeClr val="bg1"/>
            </a:solidFill>
            <a:ln/>
          </p:spPr>
          <p:style>
            <a:lnRef idx="1">
              <a:schemeClr val="dk1"/>
            </a:lnRef>
            <a:fillRef idx="2">
              <a:schemeClr val="dk1"/>
            </a:fillRef>
            <a:effectRef idx="1">
              <a:schemeClr val="dk1"/>
            </a:effectRef>
            <a:fontRef idx="minor">
              <a:schemeClr val="dk1"/>
            </a:fontRef>
          </p:style>
          <p:txBody>
            <a:bodyPr rot="0" spcFirstLastPara="0" vert="horz" wrap="square" lIns="91440" tIns="0" rIns="91440" bIns="0" numCol="1" spcCol="0" rtlCol="0" fromWordArt="0" anchor="ctr" anchorCtr="0" forceAA="0" compatLnSpc="1">
              <a:noAutofit/>
            </a:bodyPr>
            <a:lstStyle/>
            <a:p>
              <a:pPr marL="0" marR="0" algn="ctr">
                <a:lnSpc>
                  <a:spcPct val="115000"/>
                </a:lnSpc>
                <a:spcBef>
                  <a:spcPts val="0"/>
                </a:spcBef>
                <a:spcAft>
                  <a:spcPts val="1000"/>
                </a:spcAft>
              </a:pPr>
              <a:r>
                <a:rPr lang="en-US" sz="1600" b="1" dirty="0" smtClean="0">
                  <a:solidFill>
                    <a:srgbClr val="000000"/>
                  </a:solidFill>
                  <a:effectLst/>
                  <a:latin typeface="Arial"/>
                  <a:ea typeface="Times New Roman"/>
                  <a:cs typeface="Times New Roman"/>
                </a:rPr>
                <a:t>(2) </a:t>
              </a:r>
              <a:r>
                <a:rPr lang="en-US" sz="1600" b="1" dirty="0">
                  <a:solidFill>
                    <a:srgbClr val="000000"/>
                  </a:solidFill>
                  <a:effectLst/>
                  <a:latin typeface="Arial"/>
                  <a:ea typeface="Times New Roman"/>
                  <a:cs typeface="Times New Roman"/>
                </a:rPr>
                <a:t>Classic MapReduce</a:t>
              </a:r>
              <a:endParaRPr lang="en-US" sz="2400" b="1" dirty="0">
                <a:effectLst/>
                <a:latin typeface="Times New Roman"/>
                <a:ea typeface="Times New Roman"/>
              </a:endParaRPr>
            </a:p>
          </p:txBody>
        </p:sp>
        <p:sp>
          <p:nvSpPr>
            <p:cNvPr id="10" name="Rectangle 9"/>
            <p:cNvSpPr/>
            <p:nvPr/>
          </p:nvSpPr>
          <p:spPr>
            <a:xfrm>
              <a:off x="107405" y="1052838"/>
              <a:ext cx="2006401" cy="2417609"/>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1" name="Rectangle 10"/>
            <p:cNvSpPr/>
            <p:nvPr/>
          </p:nvSpPr>
          <p:spPr>
            <a:xfrm>
              <a:off x="2123122" y="1056138"/>
              <a:ext cx="2268323"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12" name="TextBox 36"/>
            <p:cNvSpPr txBox="1"/>
            <p:nvPr/>
          </p:nvSpPr>
          <p:spPr>
            <a:xfrm>
              <a:off x="2916273" y="1136719"/>
              <a:ext cx="778568"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13" name="Oval 12"/>
            <p:cNvSpPr/>
            <p:nvPr/>
          </p:nvSpPr>
          <p:spPr>
            <a:xfrm>
              <a:off x="3619399"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4" name="Straight Arrow Connector 13"/>
            <p:cNvCxnSpPr/>
            <p:nvPr/>
          </p:nvCxnSpPr>
          <p:spPr>
            <a:xfrm>
              <a:off x="3788393" y="1431437"/>
              <a:ext cx="0" cy="3841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15" name="Group 14"/>
            <p:cNvGrpSpPr/>
            <p:nvPr/>
          </p:nvGrpSpPr>
          <p:grpSpPr>
            <a:xfrm>
              <a:off x="3154657" y="1995489"/>
              <a:ext cx="252364" cy="30945"/>
              <a:chOff x="661555" y="648462"/>
              <a:chExt cx="170688" cy="18288"/>
            </a:xfrm>
          </p:grpSpPr>
          <p:sp>
            <p:nvSpPr>
              <p:cNvPr id="102" name="Oval 101"/>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3" name="Oval 102"/>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16" name="TextBox 48"/>
            <p:cNvSpPr txBox="1"/>
            <p:nvPr/>
          </p:nvSpPr>
          <p:spPr>
            <a:xfrm>
              <a:off x="3859184" y="1621039"/>
              <a:ext cx="671300"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17" name="Straight Arrow Connector 16"/>
            <p:cNvCxnSpPr>
              <a:stCxn id="13" idx="4"/>
              <a:endCxn id="25" idx="7"/>
            </p:cNvCxnSpPr>
            <p:nvPr/>
          </p:nvCxnSpPr>
          <p:spPr>
            <a:xfrm flipH="1">
              <a:off x="3694843" y="2214468"/>
              <a:ext cx="93551"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18" name="Oval 17"/>
            <p:cNvSpPr/>
            <p:nvPr/>
          </p:nvSpPr>
          <p:spPr>
            <a:xfrm>
              <a:off x="2176541"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19" name="Straight Arrow Connector 18"/>
            <p:cNvCxnSpPr/>
            <p:nvPr/>
          </p:nvCxnSpPr>
          <p:spPr>
            <a:xfrm>
              <a:off x="2345536"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0" name="Straight Arrow Connector 19"/>
            <p:cNvCxnSpPr>
              <a:stCxn id="18" idx="4"/>
              <a:endCxn id="24" idx="1"/>
            </p:cNvCxnSpPr>
            <p:nvPr/>
          </p:nvCxnSpPr>
          <p:spPr>
            <a:xfrm>
              <a:off x="2345536" y="2214468"/>
              <a:ext cx="27606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1" name="Oval 20"/>
            <p:cNvSpPr/>
            <p:nvPr/>
          </p:nvSpPr>
          <p:spPr>
            <a:xfrm>
              <a:off x="2574884" y="1827652"/>
              <a:ext cx="337989" cy="386816"/>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22" name="Straight Arrow Connector 21"/>
            <p:cNvCxnSpPr/>
            <p:nvPr/>
          </p:nvCxnSpPr>
          <p:spPr>
            <a:xfrm>
              <a:off x="2743878" y="1431973"/>
              <a:ext cx="0" cy="38359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3" name="Straight Arrow Connector 22"/>
            <p:cNvCxnSpPr>
              <a:stCxn id="21" idx="4"/>
              <a:endCxn id="24" idx="0"/>
            </p:cNvCxnSpPr>
            <p:nvPr/>
          </p:nvCxnSpPr>
          <p:spPr>
            <a:xfrm flipH="1">
              <a:off x="2740820" y="2214468"/>
              <a:ext cx="3059" cy="39027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24" name="Oval 23"/>
            <p:cNvSpPr/>
            <p:nvPr/>
          </p:nvSpPr>
          <p:spPr>
            <a:xfrm>
              <a:off x="2572222" y="2604738"/>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25" name="Oval 24"/>
            <p:cNvSpPr/>
            <p:nvPr/>
          </p:nvSpPr>
          <p:spPr>
            <a:xfrm>
              <a:off x="3407028" y="2590270"/>
              <a:ext cx="337196" cy="38681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26" name="Group 25"/>
            <p:cNvGrpSpPr/>
            <p:nvPr/>
          </p:nvGrpSpPr>
          <p:grpSpPr>
            <a:xfrm>
              <a:off x="3056114" y="2862617"/>
              <a:ext cx="251729" cy="30086"/>
              <a:chOff x="0" y="0"/>
              <a:chExt cx="170688" cy="18288"/>
            </a:xfrm>
          </p:grpSpPr>
          <p:sp>
            <p:nvSpPr>
              <p:cNvPr id="100" name="Oval 99"/>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101" name="Oval 100"/>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27" name="Straight Arrow Connector 26"/>
            <p:cNvCxnSpPr>
              <a:stCxn id="18" idx="4"/>
              <a:endCxn id="25" idx="1"/>
            </p:cNvCxnSpPr>
            <p:nvPr/>
          </p:nvCxnSpPr>
          <p:spPr>
            <a:xfrm>
              <a:off x="2345536" y="2214468"/>
              <a:ext cx="1110873" cy="43245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8" name="Straight Arrow Connector 27"/>
            <p:cNvCxnSpPr>
              <a:stCxn id="21" idx="4"/>
              <a:endCxn id="25" idx="0"/>
            </p:cNvCxnSpPr>
            <p:nvPr/>
          </p:nvCxnSpPr>
          <p:spPr>
            <a:xfrm>
              <a:off x="2743879" y="2214468"/>
              <a:ext cx="831747" cy="37580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29" name="Straight Arrow Connector 28"/>
            <p:cNvCxnSpPr>
              <a:stCxn id="13" idx="4"/>
              <a:endCxn id="24" idx="7"/>
            </p:cNvCxnSpPr>
            <p:nvPr/>
          </p:nvCxnSpPr>
          <p:spPr>
            <a:xfrm flipH="1">
              <a:off x="2860037" y="2214468"/>
              <a:ext cx="928357" cy="44691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0" name="TextBox 48"/>
            <p:cNvSpPr txBox="1"/>
            <p:nvPr/>
          </p:nvSpPr>
          <p:spPr>
            <a:xfrm>
              <a:off x="3707920" y="2589695"/>
              <a:ext cx="867881" cy="401859"/>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31" name="Straight Arrow Connector 30"/>
            <p:cNvCxnSpPr>
              <a:stCxn id="24" idx="4"/>
            </p:cNvCxnSpPr>
            <p:nvPr/>
          </p:nvCxnSpPr>
          <p:spPr>
            <a:xfrm>
              <a:off x="2740821" y="2991554"/>
              <a:ext cx="3059" cy="37261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2" name="Straight Arrow Connector 31"/>
            <p:cNvCxnSpPr>
              <a:stCxn id="25" idx="4"/>
            </p:cNvCxnSpPr>
            <p:nvPr/>
          </p:nvCxnSpPr>
          <p:spPr>
            <a:xfrm flipH="1">
              <a:off x="3572793" y="2977086"/>
              <a:ext cx="2834" cy="38708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3" name="Rectangle 32"/>
            <p:cNvSpPr/>
            <p:nvPr/>
          </p:nvSpPr>
          <p:spPr>
            <a:xfrm>
              <a:off x="4381950" y="1049816"/>
              <a:ext cx="2409397" cy="2417607"/>
            </a:xfrm>
            <a:prstGeom prst="rect">
              <a:avLst/>
            </a:prstGeom>
            <a:solidFill>
              <a:schemeClr val="bg1">
                <a:lumMod val="85000"/>
              </a:schemeClr>
            </a:solidFill>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b="1">
                  <a:effectLst/>
                  <a:latin typeface="Times New Roman"/>
                  <a:ea typeface="Times New Roman"/>
                </a:rPr>
                <a:t> </a:t>
              </a:r>
            </a:p>
          </p:txBody>
        </p:sp>
        <p:sp>
          <p:nvSpPr>
            <p:cNvPr id="34" name="Arc 33"/>
            <p:cNvSpPr/>
            <p:nvPr/>
          </p:nvSpPr>
          <p:spPr>
            <a:xfrm rot="1016732">
              <a:off x="5605452" y="1205505"/>
              <a:ext cx="1073340" cy="2266636"/>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35" name="TextBox 36"/>
            <p:cNvSpPr txBox="1"/>
            <p:nvPr/>
          </p:nvSpPr>
          <p:spPr>
            <a:xfrm>
              <a:off x="4637389" y="1043563"/>
              <a:ext cx="778519"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Input</a:t>
              </a:r>
              <a:endParaRPr lang="en-US" sz="2000" b="1">
                <a:effectLst/>
                <a:latin typeface="Times New Roman"/>
                <a:ea typeface="Times New Roman"/>
              </a:endParaRPr>
            </a:p>
          </p:txBody>
        </p:sp>
        <p:sp>
          <p:nvSpPr>
            <p:cNvPr id="36" name="Oval 35"/>
            <p:cNvSpPr/>
            <p:nvPr/>
          </p:nvSpPr>
          <p:spPr>
            <a:xfrm>
              <a:off x="603083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37" name="Straight Arrow Connector 36"/>
            <p:cNvCxnSpPr/>
            <p:nvPr/>
          </p:nvCxnSpPr>
          <p:spPr>
            <a:xfrm>
              <a:off x="6199814" y="1418834"/>
              <a:ext cx="0" cy="384083"/>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38" name="Group 37"/>
            <p:cNvGrpSpPr/>
            <p:nvPr/>
          </p:nvGrpSpPr>
          <p:grpSpPr>
            <a:xfrm>
              <a:off x="5566130" y="1982820"/>
              <a:ext cx="252350" cy="30942"/>
              <a:chOff x="661269" y="507515"/>
              <a:chExt cx="170688" cy="18288"/>
            </a:xfrm>
          </p:grpSpPr>
          <p:sp>
            <p:nvSpPr>
              <p:cNvPr id="98" name="Oval 97"/>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9" name="Oval 98"/>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sp>
          <p:nvSpPr>
            <p:cNvPr id="39" name="TextBox 48"/>
            <p:cNvSpPr txBox="1"/>
            <p:nvPr/>
          </p:nvSpPr>
          <p:spPr>
            <a:xfrm>
              <a:off x="5167396" y="1445375"/>
              <a:ext cx="700454" cy="51438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map</a:t>
              </a:r>
              <a:endParaRPr lang="en-US" sz="2000" b="1">
                <a:effectLst/>
                <a:latin typeface="Times New Roman"/>
                <a:ea typeface="Times New Roman"/>
              </a:endParaRPr>
            </a:p>
          </p:txBody>
        </p:sp>
        <p:cxnSp>
          <p:nvCxnSpPr>
            <p:cNvPr id="40" name="Straight Arrow Connector 39"/>
            <p:cNvCxnSpPr/>
            <p:nvPr/>
          </p:nvCxnSpPr>
          <p:spPr>
            <a:xfrm flipH="1">
              <a:off x="6106269" y="2189688"/>
              <a:ext cx="93546"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1" name="Oval 40"/>
            <p:cNvSpPr/>
            <p:nvPr/>
          </p:nvSpPr>
          <p:spPr>
            <a:xfrm>
              <a:off x="4588063" y="1815003"/>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2" name="Straight Arrow Connector 41"/>
            <p:cNvCxnSpPr/>
            <p:nvPr/>
          </p:nvCxnSpPr>
          <p:spPr>
            <a:xfrm>
              <a:off x="4757048"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3" name="Straight Arrow Connector 42"/>
            <p:cNvCxnSpPr/>
            <p:nvPr/>
          </p:nvCxnSpPr>
          <p:spPr>
            <a:xfrm>
              <a:off x="4757048" y="2189688"/>
              <a:ext cx="276049"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4" name="Oval 43"/>
            <p:cNvSpPr/>
            <p:nvPr/>
          </p:nvSpPr>
          <p:spPr>
            <a:xfrm>
              <a:off x="4986381" y="1802917"/>
              <a:ext cx="337968" cy="386770"/>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45" name="Straight Arrow Connector 44"/>
            <p:cNvCxnSpPr/>
            <p:nvPr/>
          </p:nvCxnSpPr>
          <p:spPr>
            <a:xfrm>
              <a:off x="5155365" y="1419370"/>
              <a:ext cx="0" cy="38354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6" name="Straight Arrow Connector 45"/>
            <p:cNvCxnSpPr/>
            <p:nvPr/>
          </p:nvCxnSpPr>
          <p:spPr>
            <a:xfrm flipH="1">
              <a:off x="5152307" y="2189688"/>
              <a:ext cx="3059" cy="40230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7" name="Oval 46"/>
            <p:cNvSpPr/>
            <p:nvPr/>
          </p:nvSpPr>
          <p:spPr>
            <a:xfrm>
              <a:off x="4983719" y="2591997"/>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48" name="Oval 47"/>
            <p:cNvSpPr/>
            <p:nvPr/>
          </p:nvSpPr>
          <p:spPr>
            <a:xfrm>
              <a:off x="5818472" y="2577531"/>
              <a:ext cx="337175" cy="38677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nvGrpSpPr>
            <p:cNvPr id="49" name="Group 48"/>
            <p:cNvGrpSpPr/>
            <p:nvPr/>
          </p:nvGrpSpPr>
          <p:grpSpPr>
            <a:xfrm>
              <a:off x="5467591" y="2849845"/>
              <a:ext cx="251716" cy="30082"/>
              <a:chOff x="594644" y="1019969"/>
              <a:chExt cx="170688" cy="18288"/>
            </a:xfrm>
          </p:grpSpPr>
          <p:sp>
            <p:nvSpPr>
              <p:cNvPr id="96" name="Oval 95"/>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sp>
            <p:nvSpPr>
              <p:cNvPr id="97" name="Oval 96"/>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grpSp>
        <p:cxnSp>
          <p:nvCxnSpPr>
            <p:cNvPr id="50" name="Straight Arrow Connector 49"/>
            <p:cNvCxnSpPr/>
            <p:nvPr/>
          </p:nvCxnSpPr>
          <p:spPr>
            <a:xfrm>
              <a:off x="4757048" y="2189688"/>
              <a:ext cx="1110803" cy="44448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1" name="Straight Arrow Connector 50"/>
            <p:cNvCxnSpPr/>
            <p:nvPr/>
          </p:nvCxnSpPr>
          <p:spPr>
            <a:xfrm>
              <a:off x="5155366" y="2189688"/>
              <a:ext cx="831695" cy="38784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2" name="Straight Arrow Connector 51"/>
            <p:cNvCxnSpPr/>
            <p:nvPr/>
          </p:nvCxnSpPr>
          <p:spPr>
            <a:xfrm flipH="1">
              <a:off x="5271515" y="2189688"/>
              <a:ext cx="928300" cy="45895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3" name="TextBox 48"/>
            <p:cNvSpPr txBox="1"/>
            <p:nvPr/>
          </p:nvSpPr>
          <p:spPr>
            <a:xfrm>
              <a:off x="4364095" y="2776047"/>
              <a:ext cx="867828" cy="40181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reduce</a:t>
              </a:r>
              <a:endParaRPr lang="en-US" sz="2000" b="1" dirty="0">
                <a:effectLst/>
                <a:latin typeface="Times New Roman"/>
                <a:ea typeface="Times New Roman"/>
              </a:endParaRPr>
            </a:p>
          </p:txBody>
        </p:sp>
        <p:cxnSp>
          <p:nvCxnSpPr>
            <p:cNvPr id="54" name="Straight Arrow Connector 53"/>
            <p:cNvCxnSpPr/>
            <p:nvPr/>
          </p:nvCxnSpPr>
          <p:spPr>
            <a:xfrm>
              <a:off x="5152307" y="2978767"/>
              <a:ext cx="3059" cy="37257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55" name="Straight Arrow Connector 54"/>
            <p:cNvCxnSpPr/>
            <p:nvPr/>
          </p:nvCxnSpPr>
          <p:spPr>
            <a:xfrm flipH="1">
              <a:off x="5984227" y="2964301"/>
              <a:ext cx="2834" cy="387041"/>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6" name="TextBox 36"/>
            <p:cNvSpPr txBox="1"/>
            <p:nvPr/>
          </p:nvSpPr>
          <p:spPr>
            <a:xfrm>
              <a:off x="5340381" y="1065488"/>
              <a:ext cx="1056673" cy="4018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Iterations</a:t>
              </a:r>
              <a:endParaRPr lang="en-US" sz="2000" b="1" dirty="0">
                <a:effectLst/>
                <a:latin typeface="Times New Roman"/>
                <a:ea typeface="Times New Roman"/>
              </a:endParaRPr>
            </a:p>
          </p:txBody>
        </p:sp>
        <p:sp>
          <p:nvSpPr>
            <p:cNvPr id="57" name="TextBox 36"/>
            <p:cNvSpPr txBox="1"/>
            <p:nvPr/>
          </p:nvSpPr>
          <p:spPr>
            <a:xfrm>
              <a:off x="765663" y="1209263"/>
              <a:ext cx="717410"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Input</a:t>
              </a:r>
              <a:endParaRPr lang="en-US" sz="2000" b="1" dirty="0">
                <a:effectLst/>
                <a:latin typeface="Times New Roman"/>
                <a:ea typeface="Times New Roman"/>
              </a:endParaRPr>
            </a:p>
          </p:txBody>
        </p:sp>
        <p:sp>
          <p:nvSpPr>
            <p:cNvPr id="58" name="Oval 57"/>
            <p:cNvSpPr/>
            <p:nvPr/>
          </p:nvSpPr>
          <p:spPr>
            <a:xfrm>
              <a:off x="169553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cxnSp>
          <p:nvCxnSpPr>
            <p:cNvPr id="59" name="Straight Arrow Connector 58"/>
            <p:cNvCxnSpPr>
              <a:endCxn id="58" idx="0"/>
            </p:cNvCxnSpPr>
            <p:nvPr/>
          </p:nvCxnSpPr>
          <p:spPr>
            <a:xfrm>
              <a:off x="1864602" y="1754566"/>
              <a:ext cx="0" cy="3841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0" name="TextBox 45"/>
            <p:cNvSpPr txBox="1"/>
            <p:nvPr/>
          </p:nvSpPr>
          <p:spPr>
            <a:xfrm>
              <a:off x="759258" y="3030527"/>
              <a:ext cx="835006"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a:solidFill>
                    <a:srgbClr val="000000"/>
                  </a:solidFill>
                  <a:effectLst/>
                  <a:latin typeface="Arial"/>
                  <a:ea typeface="Times New Roman"/>
                </a:rPr>
                <a:t>Output</a:t>
              </a:r>
              <a:endParaRPr lang="en-US" sz="2000" b="1">
                <a:effectLst/>
                <a:latin typeface="Times New Roman"/>
                <a:ea typeface="Times New Roman"/>
              </a:endParaRPr>
            </a:p>
          </p:txBody>
        </p:sp>
        <p:grpSp>
          <p:nvGrpSpPr>
            <p:cNvPr id="61" name="Group 60"/>
            <p:cNvGrpSpPr/>
            <p:nvPr/>
          </p:nvGrpSpPr>
          <p:grpSpPr>
            <a:xfrm>
              <a:off x="1230599" y="2306534"/>
              <a:ext cx="252474" cy="30945"/>
              <a:chOff x="2753360" y="2094366"/>
              <a:chExt cx="170688" cy="18288"/>
            </a:xfrm>
          </p:grpSpPr>
          <p:sp>
            <p:nvSpPr>
              <p:cNvPr id="94" name="Oval 93"/>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sp>
            <p:nvSpPr>
              <p:cNvPr id="95" name="Oval 94"/>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b="1">
                    <a:effectLst/>
                    <a:ea typeface="Times New Roman"/>
                    <a:cs typeface="Times New Roman"/>
                  </a:rPr>
                  <a:t> </a:t>
                </a:r>
              </a:p>
            </p:txBody>
          </p:sp>
        </p:grpSp>
        <p:sp>
          <p:nvSpPr>
            <p:cNvPr id="62" name="TextBox 48"/>
            <p:cNvSpPr txBox="1"/>
            <p:nvPr/>
          </p:nvSpPr>
          <p:spPr>
            <a:xfrm>
              <a:off x="1061531" y="1741137"/>
              <a:ext cx="636821" cy="40186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b="1" kern="1200" dirty="0">
                  <a:solidFill>
                    <a:srgbClr val="000000"/>
                  </a:solidFill>
                  <a:effectLst/>
                  <a:latin typeface="Arial"/>
                  <a:ea typeface="Times New Roman"/>
                </a:rPr>
                <a:t>map</a:t>
              </a:r>
              <a:endParaRPr lang="en-US" sz="2000" b="1" dirty="0">
                <a:effectLst/>
                <a:latin typeface="Times New Roman"/>
                <a:ea typeface="Times New Roman"/>
              </a:endParaRPr>
            </a:p>
          </p:txBody>
        </p:sp>
        <p:cxnSp>
          <p:nvCxnSpPr>
            <p:cNvPr id="63" name="Straight Arrow Connector 62"/>
            <p:cNvCxnSpPr>
              <a:stCxn id="58" idx="4"/>
            </p:cNvCxnSpPr>
            <p:nvPr/>
          </p:nvCxnSpPr>
          <p:spPr>
            <a:xfrm>
              <a:off x="1864602" y="2525513"/>
              <a:ext cx="0" cy="40619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252055"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a:effectLst/>
                  <a:latin typeface="Times New Roman"/>
                  <a:ea typeface="Times New Roman"/>
                </a:rPr>
                <a:t> </a:t>
              </a:r>
              <a:endParaRPr lang="en-US" sz="1200" b="1">
                <a:effectLst/>
                <a:latin typeface="Times New Roman"/>
                <a:ea typeface="Times New Roman"/>
              </a:endParaRPr>
            </a:p>
          </p:txBody>
        </p:sp>
        <p:cxnSp>
          <p:nvCxnSpPr>
            <p:cNvPr id="65" name="Straight Arrow Connector 64"/>
            <p:cNvCxnSpPr/>
            <p:nvPr/>
          </p:nvCxnSpPr>
          <p:spPr>
            <a:xfrm>
              <a:off x="421123"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6" name="Straight Arrow Connector 65"/>
            <p:cNvCxnSpPr/>
            <p:nvPr/>
          </p:nvCxnSpPr>
          <p:spPr>
            <a:xfrm>
              <a:off x="421123"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7" name="Oval 66"/>
            <p:cNvSpPr/>
            <p:nvPr/>
          </p:nvSpPr>
          <p:spPr>
            <a:xfrm>
              <a:off x="650569" y="2138696"/>
              <a:ext cx="338135" cy="386817"/>
            </a:xfrm>
            <a:prstGeom prst="ellipse">
              <a:avLst/>
            </a:prstGeom>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b="1" dirty="0">
                  <a:effectLst/>
                  <a:latin typeface="Times New Roman"/>
                  <a:ea typeface="Times New Roman"/>
                </a:rPr>
                <a:t> </a:t>
              </a:r>
              <a:endParaRPr lang="en-US" sz="1200" b="1" dirty="0">
                <a:effectLst/>
                <a:latin typeface="Times New Roman"/>
                <a:ea typeface="Times New Roman"/>
              </a:endParaRPr>
            </a:p>
          </p:txBody>
        </p:sp>
        <p:cxnSp>
          <p:nvCxnSpPr>
            <p:cNvPr id="68" name="Straight Arrow Connector 67"/>
            <p:cNvCxnSpPr/>
            <p:nvPr/>
          </p:nvCxnSpPr>
          <p:spPr>
            <a:xfrm>
              <a:off x="819637" y="1743016"/>
              <a:ext cx="0" cy="38359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a:off x="819637" y="2513427"/>
              <a:ext cx="0" cy="406158"/>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pic>
          <p:nvPicPr>
            <p:cNvPr id="70" name="Picture 69"/>
            <p:cNvPicPr>
              <a:picLocks noChangeAspect="1"/>
            </p:cNvPicPr>
            <p:nvPr/>
          </p:nvPicPr>
          <p:blipFill>
            <a:blip r:embed="rId2"/>
            <a:stretch>
              <a:fillRect/>
            </a:stretch>
          </p:blipFill>
          <p:spPr>
            <a:xfrm>
              <a:off x="6902807" y="1150931"/>
              <a:ext cx="1021541" cy="1207270"/>
            </a:xfrm>
            <a:prstGeom prst="rect">
              <a:avLst/>
            </a:prstGeom>
          </p:spPr>
        </p:pic>
        <p:sp>
          <p:nvSpPr>
            <p:cNvPr id="71" name="Oval 70"/>
            <p:cNvSpPr/>
            <p:nvPr/>
          </p:nvSpPr>
          <p:spPr>
            <a:xfrm>
              <a:off x="8167454" y="14453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8560048" y="2009072"/>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7208219" y="2600275"/>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7005575" y="3290738"/>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7774227" y="246770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7487882" y="2991554"/>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8020511" y="318573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8452809" y="322126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255900" y="2728611"/>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a:off x="8560048" y="1248797"/>
              <a:ext cx="91440" cy="914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8605768" y="1418834"/>
              <a:ext cx="0" cy="54950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H="1">
              <a:off x="8347340" y="2163175"/>
              <a:ext cx="196909" cy="482820"/>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8498529" y="2189687"/>
              <a:ext cx="107239" cy="96813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H="1">
              <a:off x="8096843" y="2862617"/>
              <a:ext cx="159057" cy="29823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flipH="1">
              <a:off x="7865667" y="1551009"/>
              <a:ext cx="310704" cy="88691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H="1">
              <a:off x="7079051" y="2716506"/>
              <a:ext cx="129168" cy="51495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54214" y="2590637"/>
              <a:ext cx="154844" cy="54395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8271222" y="1587909"/>
              <a:ext cx="227307" cy="420479"/>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7325579" y="2525513"/>
              <a:ext cx="426478" cy="94244"/>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533602" y="2585093"/>
              <a:ext cx="234367" cy="388888"/>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280818" y="2705895"/>
              <a:ext cx="207064" cy="268086"/>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6871064" y="2227828"/>
              <a:ext cx="651140"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Local</a:t>
              </a:r>
              <a:endParaRPr lang="en-US" b="1" dirty="0">
                <a:latin typeface="Arial" panose="020B0604020202020204" pitchFamily="34" charset="0"/>
                <a:cs typeface="Arial" panose="020B0604020202020204" pitchFamily="34" charset="0"/>
              </a:endParaRPr>
            </a:p>
          </p:txBody>
        </p:sp>
        <p:sp>
          <p:nvSpPr>
            <p:cNvPr id="93" name="TextBox 92"/>
            <p:cNvSpPr txBox="1"/>
            <p:nvPr/>
          </p:nvSpPr>
          <p:spPr>
            <a:xfrm>
              <a:off x="7131855" y="3173825"/>
              <a:ext cx="712054" cy="307777"/>
            </a:xfrm>
            <a:prstGeom prst="rect">
              <a:avLst/>
            </a:prstGeom>
            <a:noFill/>
          </p:spPr>
          <p:txBody>
            <a:bodyPr wrap="none" rtlCol="0">
              <a:spAutoFit/>
            </a:bodyPr>
            <a:lstStyle/>
            <a:p>
              <a:r>
                <a:rPr lang="en-US" sz="1400" b="1" dirty="0" smtClean="0">
                  <a:latin typeface="Arial" panose="020B0604020202020204" pitchFamily="34" charset="0"/>
                  <a:cs typeface="Arial" panose="020B0604020202020204" pitchFamily="34" charset="0"/>
                </a:rPr>
                <a:t>Graph</a:t>
              </a:r>
              <a:endParaRPr lang="en-US" b="1" dirty="0">
                <a:latin typeface="Arial" panose="020B0604020202020204" pitchFamily="34" charset="0"/>
                <a:cs typeface="Arial" panose="020B0604020202020204" pitchFamily="34" charset="0"/>
              </a:endParaRPr>
            </a:p>
          </p:txBody>
        </p:sp>
      </p:grpSp>
      <p:graphicFrame>
        <p:nvGraphicFramePr>
          <p:cNvPr id="104" name="Table 103"/>
          <p:cNvGraphicFramePr>
            <a:graphicFrameLocks noGrp="1"/>
          </p:cNvGraphicFramePr>
          <p:nvPr>
            <p:extLst/>
          </p:nvPr>
        </p:nvGraphicFramePr>
        <p:xfrm>
          <a:off x="107403" y="3743455"/>
          <a:ext cx="8726004" cy="2210389"/>
        </p:xfrm>
        <a:graphic>
          <a:graphicData uri="http://schemas.openxmlformats.org/drawingml/2006/table">
            <a:tbl>
              <a:tblPr firstRow="1" bandRow="1">
                <a:tableStyleId>{2D5ABB26-0587-4C30-8999-92F81FD0307C}</a:tableStyleId>
              </a:tblPr>
              <a:tblGrid>
                <a:gridCol w="2031948"/>
                <a:gridCol w="2260121"/>
                <a:gridCol w="2406770"/>
                <a:gridCol w="2027165"/>
              </a:tblGrid>
              <a:tr h="1199469">
                <a:tc>
                  <a:txBody>
                    <a:bodyPr/>
                    <a:lstStyle/>
                    <a:p>
                      <a:pPr marL="0" algn="l" defTabSz="914400" rtl="0" eaLnBrk="1" latinLnBrk="0" hangingPunct="1"/>
                      <a:r>
                        <a:rPr lang="en-US" sz="1800" kern="1200" dirty="0" smtClean="0">
                          <a:solidFill>
                            <a:schemeClr val="tx1"/>
                          </a:solidFill>
                          <a:latin typeface="+mn-lt"/>
                          <a:ea typeface="+mn-ea"/>
                          <a:cs typeface="+mn-cs"/>
                        </a:rPr>
                        <a:t>BLAST Analysis</a:t>
                      </a:r>
                    </a:p>
                    <a:p>
                      <a:pPr marL="0" algn="l" defTabSz="914400" rtl="0" eaLnBrk="1" latinLnBrk="0" hangingPunct="1"/>
                      <a:r>
                        <a:rPr lang="en-US" sz="1800" kern="1200" dirty="0" smtClean="0">
                          <a:solidFill>
                            <a:schemeClr val="tx1"/>
                          </a:solidFill>
                          <a:latin typeface="+mn-lt"/>
                          <a:ea typeface="+mn-ea"/>
                          <a:cs typeface="+mn-cs"/>
                        </a:rPr>
                        <a:t>Local Machine Learning</a:t>
                      </a:r>
                    </a:p>
                    <a:p>
                      <a:pPr marL="0" algn="l" defTabSz="914400" rtl="0" eaLnBrk="1" latinLnBrk="0" hangingPunct="1"/>
                      <a:r>
                        <a:rPr lang="en-US" sz="1800" kern="1200" dirty="0" smtClean="0">
                          <a:solidFill>
                            <a:schemeClr val="tx1"/>
                          </a:solidFill>
                          <a:latin typeface="+mn-lt"/>
                          <a:ea typeface="+mn-ea"/>
                          <a:cs typeface="+mn-cs"/>
                        </a:rPr>
                        <a:t>Pleasingly Parallel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High Energy Physics (HEP) Histograms</a:t>
                      </a:r>
                    </a:p>
                    <a:p>
                      <a:r>
                        <a:rPr lang="en-US" dirty="0" smtClean="0"/>
                        <a:t>Distributed search</a:t>
                      </a:r>
                    </a:p>
                    <a:p>
                      <a:r>
                        <a:rPr lang="en-US" sz="1600" dirty="0" smtClean="0"/>
                        <a:t>Recommender Engines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smtClean="0"/>
                        <a:t>Expectation</a:t>
                      </a:r>
                      <a:r>
                        <a:rPr lang="en-US" sz="1600" baseline="0" dirty="0" smtClean="0"/>
                        <a:t> </a:t>
                      </a:r>
                      <a:r>
                        <a:rPr lang="en-US" sz="1600" dirty="0" smtClean="0"/>
                        <a:t>maximization </a:t>
                      </a:r>
                      <a:r>
                        <a:rPr lang="en-US" dirty="0" smtClean="0"/>
                        <a:t>Clustering e.g. K-means</a:t>
                      </a:r>
                    </a:p>
                    <a:p>
                      <a:r>
                        <a:rPr lang="en-US" dirty="0" smtClean="0"/>
                        <a:t>Linear Algebra, PageRank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Classic MPI</a:t>
                      </a:r>
                    </a:p>
                    <a:p>
                      <a:r>
                        <a:rPr lang="en-US" dirty="0" smtClean="0"/>
                        <a:t>PDE Solvers and Particle Dynamics</a:t>
                      </a:r>
                    </a:p>
                    <a:p>
                      <a:r>
                        <a:rPr lang="en-US" dirty="0" smtClean="0"/>
                        <a:t>Graph Problems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3">
                  <a:txBody>
                    <a:bodyPr/>
                    <a:lstStyle/>
                    <a:p>
                      <a:pPr algn="ctr"/>
                      <a:r>
                        <a:rPr lang="en-US" dirty="0" smtClean="0"/>
                        <a:t>MapReduce and Iterative Extensions (Spark, Twister)</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a:txBody>
                    <a:bodyPr/>
                    <a:lstStyle/>
                    <a:p>
                      <a:r>
                        <a:rPr lang="en-US" dirty="0" smtClean="0"/>
                        <a:t>MPI, Giraph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4">
                  <a:txBody>
                    <a:bodyPr/>
                    <a:lstStyle/>
                    <a:p>
                      <a:pPr algn="ctr"/>
                      <a:r>
                        <a:rPr lang="en-US" dirty="0" smtClean="0"/>
                        <a:t>Integrated Systems such as Hadoop + Harp with </a:t>
                      </a:r>
                      <a:br>
                        <a:rPr lang="en-US" dirty="0" smtClean="0"/>
                      </a:br>
                      <a:r>
                        <a:rPr lang="en-US" dirty="0" smtClean="0"/>
                        <a:t>Compute and Communication model separated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05" name="TextBox 104"/>
          <p:cNvSpPr txBox="1"/>
          <p:nvPr/>
        </p:nvSpPr>
        <p:spPr>
          <a:xfrm>
            <a:off x="60661" y="6054110"/>
            <a:ext cx="9038492" cy="461665"/>
          </a:xfrm>
          <a:prstGeom prst="rect">
            <a:avLst/>
          </a:prstGeom>
          <a:solidFill>
            <a:schemeClr val="bg1"/>
          </a:solidFill>
        </p:spPr>
        <p:txBody>
          <a:bodyPr wrap="square" rtlCol="0">
            <a:spAutoFit/>
          </a:bodyPr>
          <a:lstStyle/>
          <a:p>
            <a:pPr algn="ctr" defTabSz="457200"/>
            <a:r>
              <a:rPr lang="en-US" sz="2400" b="1" dirty="0" smtClean="0">
                <a:solidFill>
                  <a:prstClr val="black"/>
                </a:solidFill>
              </a:rPr>
              <a:t>Correspond to first 4 of Identified Architectures</a:t>
            </a:r>
            <a:endParaRPr lang="en-US" sz="2400" b="1" dirty="0">
              <a:solidFill>
                <a:prstClr val="black"/>
              </a:solidFill>
            </a:endParaRPr>
          </a:p>
        </p:txBody>
      </p:sp>
    </p:spTree>
    <p:extLst>
      <p:ext uri="{BB962C8B-B14F-4D97-AF65-F5344CB8AC3E}">
        <p14:creationId xmlns:p14="http://schemas.microsoft.com/office/powerpoint/2010/main" val="4190563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t>Clouds and HPC </a:t>
            </a:r>
            <a:endParaRPr lang="en-US" b="1" dirty="0"/>
          </a:p>
        </p:txBody>
      </p:sp>
      <p:sp>
        <p:nvSpPr>
          <p:cNvPr id="5" name="Subtitle 4"/>
          <p:cNvSpPr>
            <a:spLocks noGrp="1"/>
          </p:cNvSpPr>
          <p:nvPr>
            <p:ph type="subTitle" idx="1"/>
          </p:nvPr>
        </p:nvSpPr>
        <p:spPr/>
        <p:txBody>
          <a:bodyPr/>
          <a:lstStyle/>
          <a:p>
            <a:endParaRPr lang="en-US"/>
          </a:p>
        </p:txBody>
      </p:sp>
      <p:sp>
        <p:nvSpPr>
          <p:cNvPr id="3" name="Slide Number Placeholder 2"/>
          <p:cNvSpPr>
            <a:spLocks noGrp="1"/>
          </p:cNvSpPr>
          <p:nvPr>
            <p:ph type="sldNum" sz="quarter" idx="12"/>
          </p:nvPr>
        </p:nvSpPr>
        <p:spPr/>
        <p:txBody>
          <a:bodyPr/>
          <a:lstStyle/>
          <a:p>
            <a:fld id="{D8CFE096-9650-498C-990C-20F2420C253B}" type="slidenum">
              <a:rPr lang="en-US" smtClean="0"/>
              <a:pPr/>
              <a:t>27</a:t>
            </a:fld>
            <a:endParaRPr lang="en-US"/>
          </a:p>
        </p:txBody>
      </p:sp>
    </p:spTree>
    <p:extLst>
      <p:ext uri="{BB962C8B-B14F-4D97-AF65-F5344CB8AC3E}">
        <p14:creationId xmlns:p14="http://schemas.microsoft.com/office/powerpoint/2010/main" val="3641531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r>
              <a:rPr lang="en-US" sz="3200" b="1" dirty="0" smtClean="0"/>
              <a:t>2 Aspects of Cloud Computing: </a:t>
            </a:r>
            <a:br>
              <a:rPr lang="en-US" sz="3200" b="1" dirty="0" smtClean="0"/>
            </a:br>
            <a:r>
              <a:rPr lang="en-US" sz="3200" b="1" dirty="0" smtClean="0"/>
              <a:t>Infrastructure and Runtimes</a:t>
            </a:r>
            <a:endParaRPr lang="en-US" sz="3200" b="1" dirty="0"/>
          </a:p>
        </p:txBody>
      </p:sp>
      <p:sp>
        <p:nvSpPr>
          <p:cNvPr id="3" name="Content Placeholder 2"/>
          <p:cNvSpPr>
            <a:spLocks noGrp="1"/>
          </p:cNvSpPr>
          <p:nvPr>
            <p:ph idx="1"/>
          </p:nvPr>
        </p:nvSpPr>
        <p:spPr>
          <a:xfrm>
            <a:off x="0" y="1295400"/>
            <a:ext cx="8991600" cy="5562600"/>
          </a:xfrm>
        </p:spPr>
        <p:txBody>
          <a:bodyPr>
            <a:normAutofit lnSpcReduction="10000"/>
          </a:bodyPr>
          <a:lstStyle/>
          <a:p>
            <a:r>
              <a:rPr lang="en-US" sz="2400" b="1" dirty="0" smtClean="0">
                <a:solidFill>
                  <a:srgbClr val="FF0000"/>
                </a:solidFill>
              </a:rPr>
              <a:t>Cloud infrastructure: </a:t>
            </a:r>
            <a:r>
              <a:rPr lang="en-US" sz="2400" dirty="0" smtClean="0"/>
              <a:t>outsourcing of servers, computing, data, file space, utility computing, etc..</a:t>
            </a:r>
          </a:p>
          <a:p>
            <a:pPr lvl="1"/>
            <a:r>
              <a:rPr lang="en-US" sz="2000" dirty="0" smtClean="0"/>
              <a:t>Azure exemplifies</a:t>
            </a:r>
          </a:p>
          <a:p>
            <a:r>
              <a:rPr lang="en-US" sz="2400" b="1" dirty="0" smtClean="0">
                <a:solidFill>
                  <a:srgbClr val="FF0000"/>
                </a:solidFill>
              </a:rPr>
              <a:t>Cloud runtimes or Platform:</a:t>
            </a:r>
            <a:r>
              <a:rPr lang="en-US" sz="2400" b="1" dirty="0" smtClean="0">
                <a:solidFill>
                  <a:srgbClr val="DDF53D"/>
                </a:solidFill>
              </a:rPr>
              <a:t> </a:t>
            </a:r>
            <a:r>
              <a:rPr lang="en-US" sz="2400" dirty="0" smtClean="0"/>
              <a:t>tools to do data-parallel (and other) computations. Valid on Clouds and traditional clusters</a:t>
            </a:r>
          </a:p>
          <a:p>
            <a:pPr lvl="1"/>
            <a:r>
              <a:rPr lang="en-US" sz="2400" dirty="0" smtClean="0"/>
              <a:t>Apache </a:t>
            </a:r>
            <a:r>
              <a:rPr lang="en-US" sz="2400" dirty="0" err="1" smtClean="0"/>
              <a:t>Hadoop</a:t>
            </a:r>
            <a:r>
              <a:rPr lang="en-US" sz="2400" dirty="0" smtClean="0"/>
              <a:t>, Google </a:t>
            </a:r>
            <a:r>
              <a:rPr lang="en-US" sz="2400" b="1" dirty="0" smtClean="0"/>
              <a:t>MapReduce</a:t>
            </a:r>
            <a:r>
              <a:rPr lang="en-US" sz="2400" dirty="0" smtClean="0"/>
              <a:t>, Microsoft Dryad, </a:t>
            </a:r>
            <a:r>
              <a:rPr lang="en-US" sz="2400" dirty="0" err="1" smtClean="0"/>
              <a:t>Bigtable</a:t>
            </a:r>
            <a:r>
              <a:rPr lang="en-US" sz="2400" dirty="0" smtClean="0"/>
              <a:t>, Chubby and others </a:t>
            </a:r>
          </a:p>
          <a:p>
            <a:pPr lvl="1"/>
            <a:r>
              <a:rPr lang="en-US" sz="2400" dirty="0" smtClean="0"/>
              <a:t>MapReduce designed for information retrieval/e-commerce (search, recommender) but is excellent for a wide range of </a:t>
            </a:r>
            <a:r>
              <a:rPr lang="en-US" sz="2400" dirty="0" smtClean="0">
                <a:solidFill>
                  <a:srgbClr val="FF0000"/>
                </a:solidFill>
              </a:rPr>
              <a:t>science data analysis applications</a:t>
            </a:r>
            <a:endParaRPr lang="en-US" sz="2400" dirty="0" smtClean="0"/>
          </a:p>
          <a:p>
            <a:pPr lvl="1"/>
            <a:r>
              <a:rPr lang="en-US" sz="2400" dirty="0" smtClean="0"/>
              <a:t>Can also do much traditional parallel computing for data-mining if extended to support </a:t>
            </a:r>
            <a:r>
              <a:rPr lang="en-US" sz="2400" dirty="0" smtClean="0">
                <a:solidFill>
                  <a:srgbClr val="FF0000"/>
                </a:solidFill>
              </a:rPr>
              <a:t>iterative</a:t>
            </a:r>
            <a:r>
              <a:rPr lang="en-US" sz="2400" dirty="0" smtClean="0"/>
              <a:t> operations</a:t>
            </a:r>
          </a:p>
          <a:p>
            <a:pPr lvl="1"/>
            <a:r>
              <a:rPr lang="en-US" sz="2400" b="1" dirty="0" smtClean="0"/>
              <a:t>Data Parallel File system </a:t>
            </a:r>
            <a:r>
              <a:rPr lang="en-US" sz="2400" dirty="0" smtClean="0"/>
              <a:t>as in HDFS and </a:t>
            </a:r>
            <a:r>
              <a:rPr lang="en-US" sz="2400" dirty="0" err="1" smtClean="0"/>
              <a:t>Bigtable</a:t>
            </a:r>
            <a:endParaRPr lang="en-US" sz="2400" dirty="0" smtClean="0"/>
          </a:p>
          <a:p>
            <a:pPr lvl="1"/>
            <a:r>
              <a:rPr lang="en-US" sz="2400" dirty="0" smtClean="0"/>
              <a:t>Will come back to Apache Big Data Stack</a:t>
            </a:r>
          </a:p>
        </p:txBody>
      </p:sp>
    </p:spTree>
    <p:extLst>
      <p:ext uri="{BB962C8B-B14F-4D97-AF65-F5344CB8AC3E}">
        <p14:creationId xmlns:p14="http://schemas.microsoft.com/office/powerpoint/2010/main" val="254543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762000"/>
          </a:xfrm>
        </p:spPr>
        <p:txBody>
          <a:bodyPr/>
          <a:lstStyle/>
          <a:p>
            <a:r>
              <a:rPr lang="en-US" sz="3600" dirty="0" smtClean="0"/>
              <a:t>Clouds have highlighted SaaS PaaS IaaS </a:t>
            </a:r>
            <a:endParaRPr lang="en-US" sz="3600" dirty="0"/>
          </a:p>
        </p:txBody>
      </p:sp>
      <p:sp>
        <p:nvSpPr>
          <p:cNvPr id="4" name="Content Placeholder 3"/>
          <p:cNvSpPr>
            <a:spLocks noGrp="1"/>
          </p:cNvSpPr>
          <p:nvPr>
            <p:ph idx="1"/>
          </p:nvPr>
        </p:nvSpPr>
        <p:spPr>
          <a:xfrm>
            <a:off x="4746847" y="1299318"/>
            <a:ext cx="4043500" cy="5133098"/>
          </a:xfrm>
        </p:spPr>
        <p:txBody>
          <a:bodyPr/>
          <a:lstStyle/>
          <a:p>
            <a:r>
              <a:rPr lang="en-US" sz="2400" dirty="0" smtClean="0"/>
              <a:t>Software Services are building blocks of applications</a:t>
            </a:r>
            <a:br>
              <a:rPr lang="en-US" sz="2400" dirty="0" smtClean="0"/>
            </a:br>
            <a:endParaRPr lang="en-US" sz="2400" dirty="0" smtClean="0"/>
          </a:p>
          <a:p>
            <a:r>
              <a:rPr lang="en-US" sz="2400" dirty="0" smtClean="0"/>
              <a:t>The middleware or computing environment including </a:t>
            </a:r>
            <a:r>
              <a:rPr lang="en-US" sz="2400" b="1" dirty="0" smtClean="0">
                <a:solidFill>
                  <a:srgbClr val="FF0000"/>
                </a:solidFill>
              </a:rPr>
              <a:t>HPC, Grids</a:t>
            </a:r>
            <a:r>
              <a:rPr lang="en-US" sz="2400" dirty="0" smtClean="0"/>
              <a:t> …</a:t>
            </a:r>
            <a:br>
              <a:rPr lang="en-US" sz="2400" dirty="0" smtClean="0"/>
            </a:br>
            <a:endParaRPr lang="en-US" sz="2400" dirty="0"/>
          </a:p>
          <a:p>
            <a:r>
              <a:rPr lang="en-US" sz="2400" dirty="0"/>
              <a:t>Nimbus, Eucalyptus, </a:t>
            </a:r>
            <a:r>
              <a:rPr lang="en-US" sz="2400" dirty="0" smtClean="0"/>
              <a:t>OpenStack, OpenNebula</a:t>
            </a:r>
            <a:r>
              <a:rPr lang="en-US" sz="2400" dirty="0"/>
              <a:t/>
            </a:r>
            <a:br>
              <a:rPr lang="en-US" sz="2400" dirty="0"/>
            </a:br>
            <a:r>
              <a:rPr lang="en-US" sz="2400" dirty="0" err="1" smtClean="0"/>
              <a:t>CloudStack</a:t>
            </a:r>
            <a:r>
              <a:rPr lang="en-US" sz="2400" dirty="0" smtClean="0"/>
              <a:t> plus </a:t>
            </a:r>
            <a:r>
              <a:rPr lang="en-US" sz="2400" b="1" dirty="0" smtClean="0">
                <a:solidFill>
                  <a:srgbClr val="FF0000"/>
                </a:solidFill>
              </a:rPr>
              <a:t>Bare-metal</a:t>
            </a:r>
          </a:p>
          <a:p>
            <a:r>
              <a:rPr lang="en-US" sz="2400" dirty="0" smtClean="0"/>
              <a:t>OpenFlow – </a:t>
            </a:r>
            <a:r>
              <a:rPr lang="en-US" sz="2400" i="1" dirty="0" smtClean="0"/>
              <a:t>likely to grow in importance </a:t>
            </a:r>
          </a:p>
        </p:txBody>
      </p:sp>
      <p:grpSp>
        <p:nvGrpSpPr>
          <p:cNvPr id="41" name="Group 40"/>
          <p:cNvGrpSpPr/>
          <p:nvPr/>
        </p:nvGrpSpPr>
        <p:grpSpPr>
          <a:xfrm>
            <a:off x="285814" y="4187679"/>
            <a:ext cx="4450644" cy="1323438"/>
            <a:chOff x="2133600" y="4844268"/>
            <a:chExt cx="4114800" cy="1317787"/>
          </a:xfrm>
          <a:solidFill>
            <a:schemeClr val="accent1">
              <a:lumMod val="40000"/>
              <a:lumOff val="60000"/>
            </a:schemeClr>
          </a:solidFill>
        </p:grpSpPr>
        <p:sp>
          <p:nvSpPr>
            <p:cNvPr id="42" name="Rounded Rectangle 41"/>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p:cNvSpPr txBox="1"/>
            <p:nvPr/>
          </p:nvSpPr>
          <p:spPr>
            <a:xfrm>
              <a:off x="2181202" y="4844268"/>
              <a:ext cx="1447800" cy="1317787"/>
            </a:xfrm>
            <a:prstGeom prst="rect">
              <a:avLst/>
            </a:prstGeom>
            <a:noFill/>
          </p:spPr>
          <p:txBody>
            <a:bodyPr wrap="square" rtlCol="0">
              <a:spAutoFit/>
            </a:bodyPr>
            <a:lstStyle/>
            <a:p>
              <a:pPr algn="ctr"/>
              <a:r>
                <a:rPr lang="en-US" sz="2000" dirty="0" smtClean="0">
                  <a:latin typeface="Cooper Std Black" pitchFamily="18" charset="0"/>
                  <a:ea typeface="Adobe Gothic Std B" pitchFamily="34" charset="-128"/>
                </a:rPr>
                <a:t>Infra</a:t>
              </a:r>
            </a:p>
            <a:p>
              <a:pPr algn="ctr"/>
              <a:r>
                <a:rPr lang="en-US" sz="2000" dirty="0" smtClean="0">
                  <a:latin typeface="Cooper Std Black" pitchFamily="18" charset="0"/>
                  <a:ea typeface="Adobe Gothic Std B" pitchFamily="34" charset="-128"/>
                </a:rPr>
                <a:t>structure</a:t>
              </a:r>
            </a:p>
            <a:p>
              <a:r>
                <a:rPr lang="en-US" sz="4000" dirty="0" smtClean="0">
                  <a:latin typeface="Cooper Std Black" pitchFamily="18" charset="0"/>
                  <a:ea typeface="Adobe Gothic Std B" pitchFamily="34" charset="-128"/>
                </a:rPr>
                <a:t>IaaS</a:t>
              </a:r>
              <a:endParaRPr lang="en-US" sz="4000" dirty="0">
                <a:latin typeface="Cooper Std Black" pitchFamily="18" charset="0"/>
                <a:ea typeface="Adobe Gothic Std B" pitchFamily="34" charset="-128"/>
              </a:endParaRPr>
            </a:p>
          </p:txBody>
        </p:sp>
        <p:sp>
          <p:nvSpPr>
            <p:cNvPr id="44" name="TextBox 43"/>
            <p:cNvSpPr txBox="1"/>
            <p:nvPr/>
          </p:nvSpPr>
          <p:spPr>
            <a:xfrm>
              <a:off x="3336694" y="4876800"/>
              <a:ext cx="2911706" cy="1200329"/>
            </a:xfrm>
            <a:prstGeom prst="rect">
              <a:avLst/>
            </a:prstGeom>
            <a:noFill/>
          </p:spPr>
          <p:txBody>
            <a:bodyPr wrap="square" rtlCol="0">
              <a:spAutoFit/>
            </a:bodyPr>
            <a:lstStyle/>
            <a:p>
              <a:pPr marL="285750" indent="-285750">
                <a:buFont typeface="Wingdings" pitchFamily="2" charset="2"/>
                <a:buChar char="Ø"/>
              </a:pPr>
              <a:r>
                <a:rPr lang="en-US" b="1" dirty="0" smtClean="0"/>
                <a:t>Software Defined Computing (virtual Clusters)</a:t>
              </a:r>
            </a:p>
            <a:p>
              <a:pPr marL="285750" indent="-285750">
                <a:buFont typeface="Wingdings" pitchFamily="2" charset="2"/>
                <a:buChar char="Ø"/>
              </a:pPr>
              <a:r>
                <a:rPr lang="en-US" b="1" dirty="0" smtClean="0"/>
                <a:t>Hypervisor, Bare Metal</a:t>
              </a:r>
            </a:p>
            <a:p>
              <a:pPr marL="285750" indent="-285750">
                <a:buFont typeface="Wingdings" pitchFamily="2" charset="2"/>
                <a:buChar char="Ø"/>
              </a:pPr>
              <a:r>
                <a:rPr lang="en-US" b="1" dirty="0" smtClean="0"/>
                <a:t>Operating System</a:t>
              </a:r>
            </a:p>
          </p:txBody>
        </p:sp>
      </p:grpSp>
      <p:grpSp>
        <p:nvGrpSpPr>
          <p:cNvPr id="45" name="Group 44"/>
          <p:cNvGrpSpPr/>
          <p:nvPr/>
        </p:nvGrpSpPr>
        <p:grpSpPr>
          <a:xfrm>
            <a:off x="438214" y="2647973"/>
            <a:ext cx="4145844" cy="1524454"/>
            <a:chOff x="2133600" y="2133600"/>
            <a:chExt cx="4145844" cy="1229221"/>
          </a:xfrm>
          <a:solidFill>
            <a:schemeClr val="accent6">
              <a:lumMod val="40000"/>
              <a:lumOff val="60000"/>
            </a:schemeClr>
          </a:solidFill>
        </p:grpSpPr>
        <p:sp>
          <p:nvSpPr>
            <p:cNvPr id="46" name="Rounded Rectangle 45"/>
            <p:cNvSpPr/>
            <p:nvPr/>
          </p:nvSpPr>
          <p:spPr>
            <a:xfrm>
              <a:off x="2133600" y="21336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2133600" y="2381934"/>
              <a:ext cx="1600200" cy="822477"/>
            </a:xfrm>
            <a:prstGeom prst="rect">
              <a:avLst/>
            </a:prstGeom>
            <a:grpFill/>
          </p:spPr>
          <p:txBody>
            <a:bodyPr wrap="square" rtlCol="0">
              <a:spAutoFit/>
            </a:bodyPr>
            <a:lstStyle/>
            <a:p>
              <a:r>
                <a:rPr lang="en-US" sz="2000" dirty="0" smtClean="0">
                  <a:latin typeface="Cooper Std Black" pitchFamily="18" charset="0"/>
                  <a:ea typeface="Adobe Gothic Std B" pitchFamily="34" charset="-128"/>
                </a:rPr>
                <a:t>Platform</a:t>
              </a:r>
              <a:r>
                <a:rPr lang="en-US" sz="4000" dirty="0" smtClean="0">
                  <a:latin typeface="Cooper Std Black" pitchFamily="18" charset="0"/>
                  <a:ea typeface="Adobe Gothic Std B" pitchFamily="34" charset="-128"/>
                </a:rPr>
                <a:t/>
              </a:r>
              <a:br>
                <a:rPr lang="en-US" sz="4000" dirty="0" smtClean="0">
                  <a:latin typeface="Cooper Std Black" pitchFamily="18" charset="0"/>
                  <a:ea typeface="Adobe Gothic Std B" pitchFamily="34" charset="-128"/>
                </a:rPr>
              </a:br>
              <a:r>
                <a:rPr lang="en-US" sz="4000" dirty="0" smtClean="0">
                  <a:latin typeface="Cooper Std Black" pitchFamily="18" charset="0"/>
                  <a:ea typeface="Adobe Gothic Std B" pitchFamily="34" charset="-128"/>
                </a:rPr>
                <a:t>PaaS</a:t>
              </a:r>
              <a:endParaRPr lang="en-US" sz="4000" dirty="0">
                <a:latin typeface="Cooper Std Black" pitchFamily="18" charset="0"/>
                <a:ea typeface="Adobe Gothic Std B" pitchFamily="34" charset="-128"/>
              </a:endParaRPr>
            </a:p>
          </p:txBody>
        </p:sp>
        <p:sp>
          <p:nvSpPr>
            <p:cNvPr id="48" name="TextBox 47"/>
            <p:cNvSpPr txBox="1"/>
            <p:nvPr/>
          </p:nvSpPr>
          <p:spPr>
            <a:xfrm>
              <a:off x="3612444" y="2166490"/>
              <a:ext cx="2667000" cy="1196331"/>
            </a:xfrm>
            <a:prstGeom prst="rect">
              <a:avLst/>
            </a:prstGeom>
            <a:noFill/>
          </p:spPr>
          <p:txBody>
            <a:bodyPr wrap="square" rtlCol="0">
              <a:spAutoFit/>
            </a:bodyPr>
            <a:lstStyle/>
            <a:p>
              <a:pPr marL="285750" indent="-285750">
                <a:buFont typeface="Wingdings" pitchFamily="2" charset="2"/>
                <a:buChar char="Ø"/>
              </a:pPr>
              <a:r>
                <a:rPr lang="en-US" b="1" dirty="0" smtClean="0"/>
                <a:t>Cloud e.g. MapReduce</a:t>
              </a:r>
            </a:p>
            <a:p>
              <a:pPr marL="285750" indent="-285750">
                <a:buFont typeface="Wingdings" pitchFamily="2" charset="2"/>
                <a:buChar char="Ø"/>
              </a:pPr>
              <a:r>
                <a:rPr lang="en-US" b="1" dirty="0" smtClean="0"/>
                <a:t>HPC e.g. </a:t>
              </a:r>
              <a:r>
                <a:rPr lang="en-US" b="1" dirty="0" err="1" smtClean="0"/>
                <a:t>PETSc</a:t>
              </a:r>
              <a:r>
                <a:rPr lang="en-US" b="1" dirty="0" smtClean="0"/>
                <a:t>, SAGA</a:t>
              </a:r>
            </a:p>
            <a:p>
              <a:pPr marL="285750" indent="-285750">
                <a:buFont typeface="Wingdings" pitchFamily="2" charset="2"/>
                <a:buChar char="Ø"/>
              </a:pPr>
              <a:r>
                <a:rPr lang="en-US" b="1" dirty="0" smtClean="0"/>
                <a:t>Computer Science e.g. Compiler tools, Sensor nets, Monitors</a:t>
              </a:r>
              <a:endParaRPr lang="en-US" b="1" dirty="0"/>
            </a:p>
          </p:txBody>
        </p:sp>
      </p:grpSp>
      <p:grpSp>
        <p:nvGrpSpPr>
          <p:cNvPr id="49" name="Group 48"/>
          <p:cNvGrpSpPr/>
          <p:nvPr/>
        </p:nvGrpSpPr>
        <p:grpSpPr>
          <a:xfrm>
            <a:off x="285814" y="5473751"/>
            <a:ext cx="4450644" cy="1100460"/>
            <a:chOff x="2133600" y="4869606"/>
            <a:chExt cx="4114800" cy="1309799"/>
          </a:xfrm>
          <a:solidFill>
            <a:schemeClr val="bg1">
              <a:lumMod val="85000"/>
            </a:schemeClr>
          </a:solidFill>
        </p:grpSpPr>
        <p:sp>
          <p:nvSpPr>
            <p:cNvPr id="50" name="Rounded Rectangle 49"/>
            <p:cNvSpPr/>
            <p:nvPr/>
          </p:nvSpPr>
          <p:spPr>
            <a:xfrm>
              <a:off x="2133600" y="4876800"/>
              <a:ext cx="4114800" cy="1143000"/>
            </a:xfrm>
            <a:prstGeom prst="roundRect">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2258822" y="4891772"/>
              <a:ext cx="1613969" cy="1287633"/>
            </a:xfrm>
            <a:prstGeom prst="rect">
              <a:avLst/>
            </a:prstGeom>
            <a:noFill/>
          </p:spPr>
          <p:txBody>
            <a:bodyPr wrap="square" rtlCol="0">
              <a:spAutoFit/>
            </a:bodyPr>
            <a:lstStyle/>
            <a:p>
              <a:r>
                <a:rPr lang="en-US" sz="2400" dirty="0" smtClean="0">
                  <a:latin typeface="Cooper Std Black" pitchFamily="18" charset="0"/>
                  <a:ea typeface="Adobe Gothic Std B" pitchFamily="34" charset="-128"/>
                </a:rPr>
                <a:t>Network</a:t>
              </a:r>
            </a:p>
            <a:p>
              <a:r>
                <a:rPr lang="en-US" sz="4000" dirty="0" err="1" smtClean="0">
                  <a:latin typeface="Cooper Std Black" pitchFamily="18" charset="0"/>
                  <a:ea typeface="Adobe Gothic Std B" pitchFamily="34" charset="-128"/>
                </a:rPr>
                <a:t>NaaS</a:t>
              </a:r>
              <a:endParaRPr lang="en-US" sz="4000" dirty="0">
                <a:latin typeface="Cooper Std Black" pitchFamily="18" charset="0"/>
                <a:ea typeface="Adobe Gothic Std B" pitchFamily="34" charset="-128"/>
              </a:endParaRPr>
            </a:p>
          </p:txBody>
        </p:sp>
        <p:sp>
          <p:nvSpPr>
            <p:cNvPr id="52" name="TextBox 51"/>
            <p:cNvSpPr txBox="1"/>
            <p:nvPr/>
          </p:nvSpPr>
          <p:spPr>
            <a:xfrm>
              <a:off x="3705098" y="4869606"/>
              <a:ext cx="2497532" cy="1103686"/>
            </a:xfrm>
            <a:prstGeom prst="rect">
              <a:avLst/>
            </a:prstGeom>
            <a:noFill/>
          </p:spPr>
          <p:txBody>
            <a:bodyPr wrap="square" rtlCol="0">
              <a:spAutoFit/>
            </a:bodyPr>
            <a:lstStyle/>
            <a:p>
              <a:pPr marL="285750" indent="-285750">
                <a:buFont typeface="Wingdings" pitchFamily="2" charset="2"/>
                <a:buChar char="Ø"/>
              </a:pPr>
              <a:r>
                <a:rPr lang="en-US" b="1" dirty="0" smtClean="0"/>
                <a:t>Software Defined Networks</a:t>
              </a:r>
            </a:p>
            <a:p>
              <a:pPr marL="285750" indent="-285750">
                <a:buFont typeface="Wingdings" pitchFamily="2" charset="2"/>
                <a:buChar char="Ø"/>
              </a:pPr>
              <a:r>
                <a:rPr lang="en-US" b="1" dirty="0" smtClean="0"/>
                <a:t>OpenFlow GENI</a:t>
              </a:r>
              <a:endParaRPr lang="en-US" b="1" dirty="0"/>
            </a:p>
          </p:txBody>
        </p:sp>
      </p:grpSp>
      <p:grpSp>
        <p:nvGrpSpPr>
          <p:cNvPr id="53" name="Group 52"/>
          <p:cNvGrpSpPr/>
          <p:nvPr/>
        </p:nvGrpSpPr>
        <p:grpSpPr>
          <a:xfrm>
            <a:off x="452004" y="856556"/>
            <a:ext cx="4132054" cy="1856825"/>
            <a:chOff x="734040" y="1295400"/>
            <a:chExt cx="4132054" cy="1848896"/>
          </a:xfrm>
        </p:grpSpPr>
        <p:grpSp>
          <p:nvGrpSpPr>
            <p:cNvPr id="54" name="Group 53"/>
            <p:cNvGrpSpPr/>
            <p:nvPr/>
          </p:nvGrpSpPr>
          <p:grpSpPr>
            <a:xfrm>
              <a:off x="734040" y="1295400"/>
              <a:ext cx="4118264" cy="1692195"/>
              <a:chOff x="2130136" y="2133600"/>
              <a:chExt cx="4118264" cy="1154636"/>
            </a:xfrm>
            <a:solidFill>
              <a:schemeClr val="accent6">
                <a:lumMod val="40000"/>
                <a:lumOff val="60000"/>
              </a:schemeClr>
            </a:solidFill>
          </p:grpSpPr>
          <p:sp>
            <p:nvSpPr>
              <p:cNvPr id="56" name="Rounded Rectangle 55"/>
              <p:cNvSpPr/>
              <p:nvPr/>
            </p:nvSpPr>
            <p:spPr>
              <a:xfrm>
                <a:off x="2133600" y="2133600"/>
                <a:ext cx="4114800" cy="1143000"/>
              </a:xfrm>
              <a:prstGeom prst="roundRect">
                <a:avLst/>
              </a:prstGeom>
              <a:solidFill>
                <a:schemeClr val="accent4">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130136" y="2242693"/>
                <a:ext cx="1600200" cy="1045543"/>
              </a:xfrm>
              <a:prstGeom prst="rect">
                <a:avLst/>
              </a:prstGeom>
              <a:noFill/>
            </p:spPr>
            <p:txBody>
              <a:bodyPr wrap="square" rtlCol="0">
                <a:spAutoFit/>
              </a:bodyPr>
              <a:lstStyle/>
              <a:p>
                <a:r>
                  <a:rPr lang="en-US" sz="2000" dirty="0" smtClean="0">
                    <a:latin typeface="Cooper Std Black" pitchFamily="18" charset="0"/>
                    <a:ea typeface="Adobe Gothic Std B" pitchFamily="34" charset="-128"/>
                  </a:rPr>
                  <a:t>Software</a:t>
                </a:r>
              </a:p>
              <a:p>
                <a:r>
                  <a:rPr lang="en-US" sz="1600" dirty="0" smtClean="0">
                    <a:latin typeface="Cooper Std Black" pitchFamily="18" charset="0"/>
                    <a:ea typeface="Adobe Gothic Std B" pitchFamily="34" charset="-128"/>
                  </a:rPr>
                  <a:t>(Application</a:t>
                </a:r>
              </a:p>
              <a:p>
                <a:r>
                  <a:rPr lang="en-US" sz="1600" dirty="0" smtClean="0">
                    <a:latin typeface="Cooper Std Black" pitchFamily="18" charset="0"/>
                    <a:ea typeface="Adobe Gothic Std B" pitchFamily="34" charset="-128"/>
                  </a:rPr>
                  <a:t>Or  Usage) </a:t>
                </a:r>
                <a:r>
                  <a:rPr lang="en-US" sz="4000" dirty="0" err="1" smtClean="0">
                    <a:latin typeface="Cooper Std Black" pitchFamily="18" charset="0"/>
                    <a:ea typeface="Adobe Gothic Std B" pitchFamily="34" charset="-128"/>
                  </a:rPr>
                  <a:t>SaaS</a:t>
                </a:r>
                <a:endParaRPr lang="en-US" sz="4000" dirty="0">
                  <a:latin typeface="Cooper Std Black" pitchFamily="18" charset="0"/>
                  <a:ea typeface="Adobe Gothic Std B" pitchFamily="34" charset="-128"/>
                </a:endParaRPr>
              </a:p>
            </p:txBody>
          </p:sp>
        </p:grpSp>
        <p:sp>
          <p:nvSpPr>
            <p:cNvPr id="55" name="TextBox 54"/>
            <p:cNvSpPr txBox="1"/>
            <p:nvPr/>
          </p:nvSpPr>
          <p:spPr>
            <a:xfrm>
              <a:off x="2199094" y="1397461"/>
              <a:ext cx="2667000" cy="1746835"/>
            </a:xfrm>
            <a:prstGeom prst="rect">
              <a:avLst/>
            </a:prstGeom>
            <a:noFill/>
          </p:spPr>
          <p:txBody>
            <a:bodyPr wrap="square" rtlCol="0">
              <a:spAutoFit/>
            </a:bodyPr>
            <a:lstStyle/>
            <a:p>
              <a:pPr marL="285750" indent="-285750">
                <a:buFont typeface="Wingdings" pitchFamily="2" charset="2"/>
                <a:buChar char="Ø"/>
              </a:pPr>
              <a:r>
                <a:rPr lang="en-US" b="1" dirty="0" smtClean="0"/>
                <a:t>Education</a:t>
              </a:r>
            </a:p>
            <a:p>
              <a:pPr marL="285750" indent="-285750">
                <a:buFont typeface="Wingdings" pitchFamily="2" charset="2"/>
                <a:buChar char="Ø"/>
              </a:pPr>
              <a:r>
                <a:rPr lang="en-US" b="1" dirty="0" smtClean="0"/>
                <a:t>Applications</a:t>
              </a:r>
            </a:p>
            <a:p>
              <a:pPr marL="285750" indent="-285750">
                <a:buFont typeface="Wingdings" pitchFamily="2" charset="2"/>
                <a:buChar char="Ø"/>
              </a:pPr>
              <a:r>
                <a:rPr lang="en-US" b="1" dirty="0"/>
                <a:t>CS Research Use e.g. test new compiler or storage model</a:t>
              </a:r>
            </a:p>
            <a:p>
              <a:pPr marL="285750" indent="-285750">
                <a:buFont typeface="Wingdings" pitchFamily="2" charset="2"/>
                <a:buChar char="Ø"/>
              </a:pPr>
              <a:endParaRPr lang="en-US" b="1" dirty="0" smtClean="0"/>
            </a:p>
          </p:txBody>
        </p:sp>
      </p:grpSp>
      <p:sp>
        <p:nvSpPr>
          <p:cNvPr id="3" name="TextBox 2"/>
          <p:cNvSpPr txBox="1"/>
          <p:nvPr/>
        </p:nvSpPr>
        <p:spPr>
          <a:xfrm>
            <a:off x="4557496" y="745013"/>
            <a:ext cx="4668907" cy="461665"/>
          </a:xfrm>
          <a:prstGeom prst="rect">
            <a:avLst/>
          </a:prstGeom>
          <a:noFill/>
        </p:spPr>
        <p:txBody>
          <a:bodyPr wrap="none" rtlCol="0">
            <a:spAutoFit/>
          </a:bodyPr>
          <a:lstStyle/>
          <a:p>
            <a:r>
              <a:rPr lang="en-US" sz="2400" b="1" dirty="0" smtClean="0">
                <a:solidFill>
                  <a:srgbClr val="FF0000"/>
                </a:solidFill>
              </a:rPr>
              <a:t>But equally valid for classic clusters</a:t>
            </a:r>
            <a:endParaRPr lang="en-US" sz="2400" b="1" dirty="0">
              <a:solidFill>
                <a:srgbClr val="FF0000"/>
              </a:solidFill>
            </a:endParaRPr>
          </a:p>
        </p:txBody>
      </p:sp>
    </p:spTree>
    <p:extLst>
      <p:ext uri="{BB962C8B-B14F-4D97-AF65-F5344CB8AC3E}">
        <p14:creationId xmlns:p14="http://schemas.microsoft.com/office/powerpoint/2010/main" val="10963697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0" cy="795232"/>
          </a:xfrm>
        </p:spPr>
        <p:txBody>
          <a:bodyPr>
            <a:noAutofit/>
          </a:bodyPr>
          <a:lstStyle/>
          <a:p>
            <a:r>
              <a:rPr lang="en-US" sz="2400" b="1" i="1" dirty="0"/>
              <a:t>Distributed Computing Practice for Large-Scale Science &amp; Engineering </a:t>
            </a:r>
            <a:r>
              <a:rPr lang="en-US" sz="2400" i="1" dirty="0" smtClean="0"/>
              <a:t/>
            </a:r>
            <a:br>
              <a:rPr lang="en-US" sz="2400" i="1" dirty="0" smtClean="0"/>
            </a:br>
            <a:r>
              <a:rPr lang="en-US" sz="2400" b="1" dirty="0" smtClean="0"/>
              <a:t>S</a:t>
            </a:r>
            <a:r>
              <a:rPr lang="en-US" sz="2400" b="1" dirty="0"/>
              <a:t>. </a:t>
            </a:r>
            <a:r>
              <a:rPr lang="en-US" sz="2400" b="1" dirty="0" err="1"/>
              <a:t>Jha</a:t>
            </a:r>
            <a:r>
              <a:rPr lang="en-US" sz="2400" b="1" dirty="0"/>
              <a:t>, M. Cole, D. Katz, O. </a:t>
            </a:r>
            <a:r>
              <a:rPr lang="en-US" sz="2400" b="1" dirty="0" err="1"/>
              <a:t>Rana</a:t>
            </a:r>
            <a:r>
              <a:rPr lang="en-US" sz="2400" b="1" dirty="0"/>
              <a:t>, M. </a:t>
            </a:r>
            <a:r>
              <a:rPr lang="en-US" sz="2400" b="1" dirty="0" err="1"/>
              <a:t>Parashar</a:t>
            </a:r>
            <a:r>
              <a:rPr lang="en-US" sz="2400" b="1" dirty="0"/>
              <a:t>, and J. </a:t>
            </a:r>
            <a:r>
              <a:rPr lang="en-US" sz="2400" b="1" dirty="0" err="1"/>
              <a:t>Weissman</a:t>
            </a:r>
            <a:r>
              <a:rPr lang="en-US" sz="2400" b="1" dirty="0"/>
              <a:t>, </a:t>
            </a:r>
          </a:p>
        </p:txBody>
      </p:sp>
      <p:sp>
        <p:nvSpPr>
          <p:cNvPr id="3" name="Content Placeholder 2"/>
          <p:cNvSpPr>
            <a:spLocks noGrp="1"/>
          </p:cNvSpPr>
          <p:nvPr>
            <p:ph idx="1"/>
          </p:nvPr>
        </p:nvSpPr>
        <p:spPr>
          <a:xfrm>
            <a:off x="232913" y="1031606"/>
            <a:ext cx="8229600" cy="772064"/>
          </a:xfrm>
        </p:spPr>
        <p:txBody>
          <a:bodyPr/>
          <a:lstStyle/>
          <a:p>
            <a:r>
              <a:rPr lang="en-US" dirty="0" smtClean="0"/>
              <a:t>Work of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301281396"/>
              </p:ext>
            </p:extLst>
          </p:nvPr>
        </p:nvGraphicFramePr>
        <p:xfrm>
          <a:off x="1" y="851916"/>
          <a:ext cx="9144000" cy="6006084"/>
        </p:xfrm>
        <a:graphic>
          <a:graphicData uri="http://schemas.openxmlformats.org/drawingml/2006/table">
            <a:tbl>
              <a:tblPr firstRow="1" firstCol="1" bandRow="1">
                <a:tableStyleId>{5C22544A-7EE6-4342-B048-85BDC9FD1C3A}</a:tableStyleId>
              </a:tblPr>
              <a:tblGrid>
                <a:gridCol w="1400450"/>
                <a:gridCol w="2323652"/>
                <a:gridCol w="1693840"/>
                <a:gridCol w="1353794"/>
                <a:gridCol w="2372264"/>
              </a:tblGrid>
              <a:tr h="429641">
                <a:tc gridSpan="5">
                  <a:txBody>
                    <a:bodyPr/>
                    <a:lstStyle/>
                    <a:p>
                      <a:pPr marL="0" marR="0" algn="l">
                        <a:lnSpc>
                          <a:spcPct val="107000"/>
                        </a:lnSpc>
                        <a:spcBef>
                          <a:spcPts val="0"/>
                        </a:spcBef>
                        <a:spcAft>
                          <a:spcPts val="0"/>
                        </a:spcAft>
                      </a:pPr>
                      <a:r>
                        <a:rPr lang="en-US" sz="1800" dirty="0" smtClean="0">
                          <a:effectLst/>
                        </a:rPr>
                        <a:t>Characteristics </a:t>
                      </a:r>
                      <a:r>
                        <a:rPr lang="en-US" sz="1800" dirty="0">
                          <a:effectLst/>
                        </a:rPr>
                        <a:t>of 6 Distributed Applications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5808">
                <a:tc>
                  <a:txBody>
                    <a:bodyPr/>
                    <a:lstStyle/>
                    <a:p>
                      <a:pPr marL="0" marR="0" algn="ctr">
                        <a:lnSpc>
                          <a:spcPct val="107000"/>
                        </a:lnSpc>
                        <a:spcBef>
                          <a:spcPts val="0"/>
                        </a:spcBef>
                        <a:spcAft>
                          <a:spcPts val="0"/>
                        </a:spcAft>
                      </a:pPr>
                      <a:r>
                        <a:rPr lang="en-US" sz="1800" b="1" dirty="0">
                          <a:effectLst/>
                        </a:rPr>
                        <a:t>Application Example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Unit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Communication</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b="1" dirty="0">
                          <a:effectLst/>
                        </a:rPr>
                        <a:t>Coordination </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b="1" dirty="0">
                          <a:effectLst/>
                        </a:rPr>
                        <a:t>Execution Environment</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575808">
                <a:tc>
                  <a:txBody>
                    <a:bodyPr/>
                    <a:lstStyle/>
                    <a:p>
                      <a:pPr marL="0" marR="0" algn="l">
                        <a:lnSpc>
                          <a:spcPct val="107000"/>
                        </a:lnSpc>
                        <a:spcBef>
                          <a:spcPts val="0"/>
                        </a:spcBef>
                        <a:spcAft>
                          <a:spcPts val="0"/>
                        </a:spcAft>
                      </a:pPr>
                      <a:r>
                        <a:rPr lang="en-US" sz="1800">
                          <a:effectLst/>
                        </a:rPr>
                        <a:t>Montage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Multiple sequential and parallel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(DAG)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 process creation,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NEKTAR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concurrent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Stream based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Co-scheduling, data streaming, async. I/O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Replica-Exchange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and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Pub/sub</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and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Decoupled coordination and messaging</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 (generation)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Master-Worker, events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@Home (BOINC)</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870224">
                <a:tc>
                  <a:txBody>
                    <a:bodyPr/>
                    <a:lstStyle/>
                    <a:p>
                      <a:pPr marL="0" marR="0" algn="l">
                        <a:lnSpc>
                          <a:spcPct val="107000"/>
                        </a:lnSpc>
                        <a:spcBef>
                          <a:spcPts val="0"/>
                        </a:spcBef>
                        <a:spcAft>
                          <a:spcPts val="0"/>
                        </a:spcAft>
                      </a:pPr>
                      <a:r>
                        <a:rPr lang="en-US" sz="1800">
                          <a:effectLst/>
                        </a:rPr>
                        <a:t>Climate Prediction</a:t>
                      </a:r>
                    </a:p>
                    <a:p>
                      <a:pPr marL="0" marR="0" algn="l">
                        <a:lnSpc>
                          <a:spcPct val="107000"/>
                        </a:lnSpc>
                        <a:spcBef>
                          <a:spcPts val="0"/>
                        </a:spcBef>
                        <a:spcAft>
                          <a:spcPts val="0"/>
                        </a:spcAft>
                      </a:pPr>
                      <a:r>
                        <a:rPr lang="en-US" sz="1800">
                          <a:effectLst/>
                        </a:rPr>
                        <a:t>(analysis)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seq. &amp; parallel executables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smtClean="0">
                          <a:effectLst/>
                        </a:rPr>
                        <a:t>Files </a:t>
                      </a:r>
                      <a:r>
                        <a:rPr lang="en-US" sz="1800" dirty="0">
                          <a:effectLst/>
                        </a:rPr>
                        <a:t>and messages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Dynamics process creation, workflow execution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SCOOP</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  Multiple Executable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Files and messages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Dataflow</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a:effectLst/>
                        </a:rPr>
                        <a:t>Preemptive scheduling, reservations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75808">
                <a:tc>
                  <a:txBody>
                    <a:bodyPr/>
                    <a:lstStyle/>
                    <a:p>
                      <a:pPr marL="0" marR="0" algn="l">
                        <a:lnSpc>
                          <a:spcPct val="107000"/>
                        </a:lnSpc>
                        <a:spcBef>
                          <a:spcPts val="0"/>
                        </a:spcBef>
                        <a:spcAft>
                          <a:spcPts val="0"/>
                        </a:spcAft>
                      </a:pPr>
                      <a:r>
                        <a:rPr lang="en-US" sz="1800">
                          <a:effectLst/>
                        </a:rPr>
                        <a:t>Coupled Fusion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 Multiple executable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Stream-based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Dataflow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07000"/>
                        </a:lnSpc>
                        <a:spcBef>
                          <a:spcPts val="0"/>
                        </a:spcBef>
                        <a:spcAft>
                          <a:spcPts val="0"/>
                        </a:spcAft>
                      </a:pPr>
                      <a:r>
                        <a:rPr lang="en-US" sz="1800" dirty="0">
                          <a:effectLst/>
                        </a:rPr>
                        <a:t>Co-scheduling, data streaming, </a:t>
                      </a:r>
                      <a:r>
                        <a:rPr lang="en-US" sz="1800" dirty="0" err="1">
                          <a:effectLst/>
                        </a:rPr>
                        <a:t>async</a:t>
                      </a:r>
                      <a:r>
                        <a:rPr lang="en-US" sz="1800" dirty="0">
                          <a:effectLst/>
                        </a:rPr>
                        <a:t> I/O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TextBox 4"/>
          <p:cNvSpPr txBox="1"/>
          <p:nvPr/>
        </p:nvSpPr>
        <p:spPr>
          <a:xfrm>
            <a:off x="4855381" y="862426"/>
            <a:ext cx="4043351" cy="369332"/>
          </a:xfrm>
          <a:prstGeom prst="rect">
            <a:avLst/>
          </a:prstGeom>
          <a:noFill/>
        </p:spPr>
        <p:txBody>
          <a:bodyPr wrap="none" rtlCol="0">
            <a:spAutoFit/>
          </a:bodyPr>
          <a:lstStyle/>
          <a:p>
            <a:r>
              <a:rPr lang="en-US" b="1" dirty="0" smtClean="0">
                <a:solidFill>
                  <a:srgbClr val="FF0000"/>
                </a:solidFill>
              </a:rPr>
              <a:t>Note importance of Workflow(dataflow)</a:t>
            </a:r>
            <a:endParaRPr lang="en-US" b="1" dirty="0">
              <a:solidFill>
                <a:srgbClr val="FF0000"/>
              </a:solidFill>
            </a:endParaRPr>
          </a:p>
        </p:txBody>
      </p:sp>
    </p:spTree>
    <p:extLst>
      <p:ext uri="{BB962C8B-B14F-4D97-AF65-F5344CB8AC3E}">
        <p14:creationId xmlns:p14="http://schemas.microsoft.com/office/powerpoint/2010/main" val="24822930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dirty="0" smtClean="0"/>
              <a:t>(Old) Science Computing Environments</a:t>
            </a:r>
            <a:endParaRPr lang="en-US" dirty="0"/>
          </a:p>
        </p:txBody>
      </p:sp>
      <p:sp>
        <p:nvSpPr>
          <p:cNvPr id="3" name="Content Placeholder 2"/>
          <p:cNvSpPr>
            <a:spLocks noGrp="1"/>
          </p:cNvSpPr>
          <p:nvPr>
            <p:ph idx="1"/>
          </p:nvPr>
        </p:nvSpPr>
        <p:spPr>
          <a:xfrm>
            <a:off x="-7856" y="762000"/>
            <a:ext cx="9151856" cy="5844073"/>
          </a:xfrm>
        </p:spPr>
        <p:txBody>
          <a:bodyPr>
            <a:normAutofit/>
          </a:bodyPr>
          <a:lstStyle/>
          <a:p>
            <a:r>
              <a:rPr lang="en-US" sz="2400" b="1" dirty="0" smtClean="0"/>
              <a:t>Large Scale Supercomputers </a:t>
            </a:r>
            <a:r>
              <a:rPr lang="en-US" sz="2400" dirty="0" smtClean="0"/>
              <a:t>– Multicore nodes linked by high performance low latency network</a:t>
            </a:r>
          </a:p>
          <a:p>
            <a:pPr lvl="1"/>
            <a:r>
              <a:rPr lang="en-US" sz="2400" dirty="0" smtClean="0"/>
              <a:t>Increasingly with GPU enhancement</a:t>
            </a:r>
          </a:p>
          <a:p>
            <a:pPr lvl="1"/>
            <a:r>
              <a:rPr lang="en-US" sz="2400" dirty="0" smtClean="0"/>
              <a:t>Suitable for highly parallel simulations</a:t>
            </a:r>
          </a:p>
          <a:p>
            <a:r>
              <a:rPr lang="en-US" sz="2400" b="1" dirty="0" smtClean="0"/>
              <a:t>High Throughput Systems </a:t>
            </a:r>
            <a:r>
              <a:rPr lang="en-US" sz="2400" dirty="0" smtClean="0"/>
              <a:t>such as European Grid Initiative EGI or Open Science Grid OSG typically aimed at pleasingly parallel jobs</a:t>
            </a:r>
          </a:p>
          <a:p>
            <a:pPr lvl="1"/>
            <a:r>
              <a:rPr lang="en-US" sz="2400" dirty="0" smtClean="0"/>
              <a:t>Can use “cycle stealing”</a:t>
            </a:r>
          </a:p>
          <a:p>
            <a:pPr lvl="1"/>
            <a:r>
              <a:rPr lang="en-US" sz="2400" dirty="0" smtClean="0"/>
              <a:t>Classic example is </a:t>
            </a:r>
            <a:r>
              <a:rPr lang="en-US" sz="2400" b="1" dirty="0" smtClean="0"/>
              <a:t>LHC data analysis </a:t>
            </a:r>
          </a:p>
          <a:p>
            <a:r>
              <a:rPr lang="en-US" sz="2400" b="1" dirty="0" smtClean="0"/>
              <a:t>Grids</a:t>
            </a:r>
            <a:r>
              <a:rPr lang="en-US" sz="2400" dirty="0" smtClean="0"/>
              <a:t> federate resources as in EGI/OSG or enable convenient access to multiple backend systems including supercomputers</a:t>
            </a:r>
          </a:p>
          <a:p>
            <a:r>
              <a:rPr lang="en-US" sz="2400" dirty="0" smtClean="0"/>
              <a:t>Use </a:t>
            </a:r>
            <a:r>
              <a:rPr lang="en-US" sz="2400" b="1" dirty="0" smtClean="0"/>
              <a:t>Services</a:t>
            </a:r>
            <a:r>
              <a:rPr lang="en-US" sz="2400" dirty="0" smtClean="0"/>
              <a:t> (</a:t>
            </a:r>
            <a:r>
              <a:rPr lang="en-US" sz="2400" b="1" dirty="0" smtClean="0"/>
              <a:t>SaaS</a:t>
            </a:r>
            <a:r>
              <a:rPr lang="en-US" sz="2400" dirty="0" smtClean="0"/>
              <a:t>)</a:t>
            </a:r>
          </a:p>
          <a:p>
            <a:pPr lvl="1"/>
            <a:r>
              <a:rPr lang="en-US" sz="2400" b="1" dirty="0" smtClean="0"/>
              <a:t>Portals</a:t>
            </a:r>
            <a:r>
              <a:rPr lang="en-US" sz="2400" dirty="0" smtClean="0"/>
              <a:t> make access convenient and </a:t>
            </a:r>
          </a:p>
          <a:p>
            <a:pPr lvl="1"/>
            <a:r>
              <a:rPr lang="en-US" sz="2400" b="1" dirty="0" smtClean="0"/>
              <a:t>Workflow</a:t>
            </a:r>
            <a:r>
              <a:rPr lang="en-US" sz="2400" dirty="0" smtClean="0"/>
              <a:t> integrates multiple processes into a single job</a:t>
            </a:r>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dirty="0"/>
          </a:p>
        </p:txBody>
      </p:sp>
    </p:spTree>
    <p:extLst>
      <p:ext uri="{BB962C8B-B14F-4D97-AF65-F5344CB8AC3E}">
        <p14:creationId xmlns:p14="http://schemas.microsoft.com/office/powerpoint/2010/main" val="30370927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HPC and Grids</a:t>
            </a:r>
            <a:endParaRPr lang="en-US" b="1" dirty="0"/>
          </a:p>
        </p:txBody>
      </p:sp>
      <p:sp>
        <p:nvSpPr>
          <p:cNvPr id="3" name="Content Placeholder 2"/>
          <p:cNvSpPr>
            <a:spLocks noGrp="1"/>
          </p:cNvSpPr>
          <p:nvPr>
            <p:ph idx="1"/>
          </p:nvPr>
        </p:nvSpPr>
        <p:spPr>
          <a:xfrm>
            <a:off x="76200" y="685800"/>
            <a:ext cx="8991600" cy="6172200"/>
          </a:xfrm>
        </p:spPr>
        <p:txBody>
          <a:bodyPr>
            <a:noAutofit/>
          </a:bodyPr>
          <a:lstStyle/>
          <a:p>
            <a:pPr>
              <a:spcBef>
                <a:spcPts val="300"/>
              </a:spcBef>
            </a:pPr>
            <a:r>
              <a:rPr lang="en-US" sz="2400" dirty="0" smtClean="0"/>
              <a:t>Synchronization/communication Performance</a:t>
            </a:r>
            <a:br>
              <a:rPr lang="en-US" sz="2400" dirty="0" smtClean="0"/>
            </a:br>
            <a:r>
              <a:rPr lang="en-US" sz="2400" b="1" dirty="0" smtClean="0"/>
              <a:t>Grids &gt; Clouds &gt; Classic HPC Systems</a:t>
            </a:r>
          </a:p>
          <a:p>
            <a:pPr>
              <a:spcBef>
                <a:spcPts val="300"/>
              </a:spcBef>
            </a:pPr>
            <a:r>
              <a:rPr lang="en-US" sz="2400" b="1" dirty="0" smtClean="0"/>
              <a:t>Clouds </a:t>
            </a:r>
            <a:r>
              <a:rPr lang="en-US" sz="2400" dirty="0" smtClean="0"/>
              <a:t>naturally execute effectively </a:t>
            </a:r>
            <a:r>
              <a:rPr lang="en-US" sz="2400" b="1" dirty="0" smtClean="0"/>
              <a:t>Grid </a:t>
            </a:r>
            <a:r>
              <a:rPr lang="en-US" sz="2400" dirty="0" smtClean="0"/>
              <a:t>workloads but are less clear for closely coupled HPC applications</a:t>
            </a:r>
          </a:p>
          <a:p>
            <a:pPr>
              <a:spcBef>
                <a:spcPts val="300"/>
              </a:spcBef>
            </a:pPr>
            <a:r>
              <a:rPr lang="en-US" sz="2400" b="1" dirty="0" smtClean="0"/>
              <a:t>Classic </a:t>
            </a:r>
            <a:r>
              <a:rPr lang="en-US" sz="2400" b="1" dirty="0"/>
              <a:t>HPC machines </a:t>
            </a:r>
            <a:r>
              <a:rPr lang="en-US" sz="2400" dirty="0"/>
              <a:t>as MPI engines offer highest possible performance on closely coupled </a:t>
            </a:r>
            <a:r>
              <a:rPr lang="en-US" sz="2400" dirty="0" smtClean="0"/>
              <a:t>problems</a:t>
            </a:r>
          </a:p>
          <a:p>
            <a:pPr>
              <a:spcBef>
                <a:spcPts val="300"/>
              </a:spcBef>
            </a:pPr>
            <a:r>
              <a:rPr lang="en-US" sz="2400" dirty="0" smtClean="0"/>
              <a:t>The 4 forms of MapReduce/MPI with increasing synchronization</a:t>
            </a:r>
          </a:p>
          <a:p>
            <a:pPr marL="914400" lvl="1" indent="-457200">
              <a:spcBef>
                <a:spcPts val="300"/>
              </a:spcBef>
              <a:buFont typeface="+mj-lt"/>
              <a:buAutoNum type="arabicParenR"/>
            </a:pPr>
            <a:r>
              <a:rPr lang="en-US" sz="2000" b="1" dirty="0" smtClean="0"/>
              <a:t>Map Only </a:t>
            </a:r>
            <a:r>
              <a:rPr lang="en-US" sz="2000" dirty="0" smtClean="0"/>
              <a:t>– pleasingly parallel</a:t>
            </a:r>
          </a:p>
          <a:p>
            <a:pPr marL="914400" lvl="1" indent="-457200">
              <a:spcBef>
                <a:spcPts val="300"/>
              </a:spcBef>
              <a:buFont typeface="+mj-lt"/>
              <a:buAutoNum type="arabicParenR"/>
            </a:pPr>
            <a:r>
              <a:rPr lang="en-US" sz="2000" b="1" dirty="0" smtClean="0"/>
              <a:t>Classic MapReduce </a:t>
            </a:r>
            <a:r>
              <a:rPr lang="en-US" sz="2000" dirty="0" smtClean="0"/>
              <a:t>as in Hadoop; single Map followed by reduction with fault tolerant use of disk</a:t>
            </a:r>
          </a:p>
          <a:p>
            <a:pPr marL="914400" lvl="1" indent="-457200">
              <a:spcBef>
                <a:spcPts val="300"/>
              </a:spcBef>
              <a:buFont typeface="+mj-lt"/>
              <a:buAutoNum type="arabicParenR"/>
            </a:pPr>
            <a:r>
              <a:rPr lang="en-US" sz="2000" b="1" dirty="0" smtClean="0"/>
              <a:t>Iterative MapReduce </a:t>
            </a:r>
            <a:r>
              <a:rPr lang="en-US" sz="2000" dirty="0" smtClean="0"/>
              <a:t>use for data mining such as Expectation Maximization in clustering etc.; Cache data in memory between iterations and support the large collective communication (Reduce, Scatter, Gather, Multicast) use in data mining</a:t>
            </a:r>
          </a:p>
          <a:p>
            <a:pPr marL="914400" lvl="1" indent="-457200">
              <a:spcBef>
                <a:spcPts val="300"/>
              </a:spcBef>
              <a:buFont typeface="+mj-lt"/>
              <a:buAutoNum type="arabicParenR"/>
            </a:pPr>
            <a:r>
              <a:rPr lang="en-US" sz="2000" b="1" dirty="0" smtClean="0"/>
              <a:t>Classic MPI! </a:t>
            </a:r>
            <a:r>
              <a:rPr lang="en-US" sz="2000" dirty="0" smtClean="0"/>
              <a:t>Support small point to point messaging efficiently as used in partial differential equation solvers. Also used for Graph algorithms</a:t>
            </a:r>
          </a:p>
          <a:p>
            <a:pPr marL="514350" indent="-457200">
              <a:spcBef>
                <a:spcPts val="300"/>
              </a:spcBef>
              <a:buFont typeface="Arial" panose="020B0604020202020204" pitchFamily="34" charset="0"/>
              <a:buChar char="•"/>
            </a:pPr>
            <a:r>
              <a:rPr lang="en-US" sz="2400" dirty="0" smtClean="0"/>
              <a:t>Use architecture with minimum required synchronization</a:t>
            </a:r>
          </a:p>
          <a:p>
            <a:pPr lvl="1">
              <a:spcBef>
                <a:spcPts val="300"/>
              </a:spcBef>
            </a:pPr>
            <a:endParaRPr lang="en-US" sz="2000" dirty="0" smtClean="0"/>
          </a:p>
        </p:txBody>
      </p:sp>
    </p:spTree>
    <p:extLst>
      <p:ext uri="{BB962C8B-B14F-4D97-AF65-F5344CB8AC3E}">
        <p14:creationId xmlns:p14="http://schemas.microsoft.com/office/powerpoint/2010/main" val="381202729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6" y="76200"/>
            <a:ext cx="9075174" cy="685800"/>
          </a:xfrm>
        </p:spPr>
        <p:txBody>
          <a:bodyPr>
            <a:noAutofit/>
          </a:bodyPr>
          <a:lstStyle/>
          <a:p>
            <a:r>
              <a:rPr lang="en-US" sz="3200" b="1" dirty="0" smtClean="0"/>
              <a:t>Increasing Synchronization in  Parallel Computing</a:t>
            </a:r>
            <a:endParaRPr lang="en-US" sz="3200" b="1" dirty="0"/>
          </a:p>
        </p:txBody>
      </p:sp>
      <p:sp>
        <p:nvSpPr>
          <p:cNvPr id="3" name="Content Placeholder 2"/>
          <p:cNvSpPr>
            <a:spLocks noGrp="1"/>
          </p:cNvSpPr>
          <p:nvPr>
            <p:ph idx="1"/>
          </p:nvPr>
        </p:nvSpPr>
        <p:spPr>
          <a:xfrm>
            <a:off x="0" y="717550"/>
            <a:ext cx="9144000" cy="6003925"/>
          </a:xfrm>
        </p:spPr>
        <p:txBody>
          <a:bodyPr>
            <a:normAutofit fontScale="92500" lnSpcReduction="20000"/>
          </a:bodyPr>
          <a:lstStyle/>
          <a:p>
            <a:r>
              <a:rPr lang="en-US" sz="2400" b="1" dirty="0" smtClean="0">
                <a:solidFill>
                  <a:srgbClr val="FF0000"/>
                </a:solidFill>
              </a:rPr>
              <a:t>Grids</a:t>
            </a:r>
            <a:r>
              <a:rPr lang="en-US" sz="2400" dirty="0" smtClean="0"/>
              <a:t>: least synchronization as distributed</a:t>
            </a:r>
          </a:p>
          <a:p>
            <a:r>
              <a:rPr lang="en-US" sz="2400" b="1" dirty="0" smtClean="0">
                <a:solidFill>
                  <a:srgbClr val="FF0000"/>
                </a:solidFill>
              </a:rPr>
              <a:t>Clouds: </a:t>
            </a:r>
            <a:r>
              <a:rPr lang="en-US" sz="2400" dirty="0" smtClean="0">
                <a:solidFill>
                  <a:srgbClr val="FF0000"/>
                </a:solidFill>
              </a:rPr>
              <a:t>MapReduce</a:t>
            </a:r>
            <a:r>
              <a:rPr lang="en-US" sz="2400" dirty="0" smtClean="0"/>
              <a:t>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dirty="0" smtClean="0"/>
              <a:t>Dominant need for search and recommender engines</a:t>
            </a:r>
          </a:p>
          <a:p>
            <a:pPr lvl="1"/>
            <a:r>
              <a:rPr lang="en-US" sz="2000" b="1" dirty="0" smtClean="0"/>
              <a:t>Map only </a:t>
            </a:r>
            <a:r>
              <a:rPr lang="en-US" sz="2000" dirty="0" smtClean="0"/>
              <a:t>useful special case</a:t>
            </a:r>
          </a:p>
          <a:p>
            <a:r>
              <a:rPr lang="en-US" sz="2400" b="1" dirty="0" smtClean="0">
                <a:solidFill>
                  <a:srgbClr val="FF0000"/>
                </a:solidFill>
              </a:rPr>
              <a:t>HPC enhanced Clouds</a:t>
            </a:r>
            <a:r>
              <a:rPr lang="en-US" sz="2400" b="1" dirty="0" smtClean="0"/>
              <a:t>: </a:t>
            </a:r>
            <a:r>
              <a:rPr lang="en-US" sz="2400" dirty="0" smtClean="0">
                <a:solidFill>
                  <a:srgbClr val="FF0000"/>
                </a:solidFill>
              </a:rPr>
              <a:t>Iterative MapReduce </a:t>
            </a:r>
            <a:r>
              <a:rPr lang="en-US" sz="2400" dirty="0" smtClean="0"/>
              <a:t>caches results between “MapReduce” steps and supports SPMD parallel computing with large messages as seen in parallel kernels (linear algebra) in clustering and other data mining</a:t>
            </a:r>
          </a:p>
          <a:p>
            <a:r>
              <a:rPr lang="en-US" sz="2400" b="1" dirty="0">
                <a:solidFill>
                  <a:srgbClr val="FF0000"/>
                </a:solidFill>
              </a:rPr>
              <a:t>HPC: </a:t>
            </a:r>
            <a:r>
              <a:rPr lang="en-US" sz="2400" dirty="0"/>
              <a:t>Typically SPMD (Single Program Multiple Data) “maps” typically processing particles or mesh points interspersed with multitude of low latency messages supported by specialized networks such as </a:t>
            </a:r>
            <a:r>
              <a:rPr lang="en-US" sz="2400" dirty="0" err="1"/>
              <a:t>Infiniband</a:t>
            </a:r>
            <a:r>
              <a:rPr lang="en-US" sz="2400" dirty="0"/>
              <a:t> and technologies like </a:t>
            </a:r>
            <a:r>
              <a:rPr lang="en-US" sz="2400" dirty="0">
                <a:solidFill>
                  <a:srgbClr val="FF0000"/>
                </a:solidFill>
              </a:rPr>
              <a:t>MPI</a:t>
            </a:r>
          </a:p>
          <a:p>
            <a:pPr lvl="1"/>
            <a:r>
              <a:rPr lang="en-US" sz="2000" dirty="0"/>
              <a:t>Often run large capability jobs with 100K (going to 1.5M) cores on same job</a:t>
            </a:r>
          </a:p>
          <a:p>
            <a:pPr lvl="1"/>
            <a:r>
              <a:rPr lang="en-US" sz="2000" dirty="0"/>
              <a:t>National DoE/NSF/NASA facilities run 100% utilization</a:t>
            </a:r>
          </a:p>
          <a:p>
            <a:pPr lvl="1"/>
            <a:r>
              <a:rPr lang="en-US" sz="2000" dirty="0"/>
              <a:t>Fault fragile and cannot tolerate “outlier maps” taking longer than </a:t>
            </a:r>
            <a:r>
              <a:rPr lang="en-US" sz="2000" dirty="0" smtClean="0"/>
              <a:t>others</a:t>
            </a:r>
          </a:p>
          <a:p>
            <a:pPr lvl="1"/>
            <a:r>
              <a:rPr lang="en-US" sz="2000" dirty="0" smtClean="0">
                <a:solidFill>
                  <a:srgbClr val="FF0000"/>
                </a:solidFill>
              </a:rPr>
              <a:t>Reborn on clouds as Giraph (</a:t>
            </a:r>
            <a:r>
              <a:rPr lang="en-US" sz="2000" dirty="0" err="1" smtClean="0">
                <a:solidFill>
                  <a:srgbClr val="FF0000"/>
                </a:solidFill>
              </a:rPr>
              <a:t>Pregel</a:t>
            </a:r>
            <a:r>
              <a:rPr lang="en-US" sz="2000" dirty="0" smtClean="0">
                <a:solidFill>
                  <a:srgbClr val="FF0000"/>
                </a:solidFill>
              </a:rPr>
              <a:t>) for graph Algorithms</a:t>
            </a:r>
          </a:p>
          <a:p>
            <a:pPr lvl="1"/>
            <a:r>
              <a:rPr lang="en-US" sz="2000" dirty="0" smtClean="0">
                <a:solidFill>
                  <a:srgbClr val="FF0000"/>
                </a:solidFill>
              </a:rPr>
              <a:t>Often used in HPC unnecessarily when better to use looser synchronization</a:t>
            </a:r>
            <a:endParaRPr lang="en-US" sz="2000" dirty="0">
              <a:solidFill>
                <a:srgbClr val="FF0000"/>
              </a:solidFill>
            </a:endParaRP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32</a:t>
            </a:fld>
            <a:endParaRPr lang="en-US" dirty="0"/>
          </a:p>
        </p:txBody>
      </p:sp>
    </p:spTree>
    <p:extLst>
      <p:ext uri="{BB962C8B-B14F-4D97-AF65-F5344CB8AC3E}">
        <p14:creationId xmlns:p14="http://schemas.microsoft.com/office/powerpoint/2010/main" val="4172244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2248"/>
            <a:ext cx="6285186" cy="756745"/>
          </a:xfrm>
        </p:spPr>
        <p:txBody>
          <a:bodyPr>
            <a:normAutofit fontScale="90000"/>
          </a:bodyPr>
          <a:lstStyle/>
          <a:p>
            <a:r>
              <a:rPr lang="en-US" b="1" dirty="0" smtClean="0"/>
              <a:t>Where is HPC most important in HPC-ABDS</a:t>
            </a:r>
            <a:endParaRPr lang="en-US" b="1" dirty="0"/>
          </a:p>
        </p:txBody>
      </p:sp>
      <p:sp>
        <p:nvSpPr>
          <p:cNvPr id="3" name="Content Placeholder 2"/>
          <p:cNvSpPr>
            <a:spLocks noGrp="1"/>
          </p:cNvSpPr>
          <p:nvPr>
            <p:ph idx="1"/>
          </p:nvPr>
        </p:nvSpPr>
        <p:spPr>
          <a:xfrm>
            <a:off x="-94593" y="1694793"/>
            <a:ext cx="9144000" cy="4525963"/>
          </a:xfrm>
        </p:spPr>
        <p:txBody>
          <a:bodyPr/>
          <a:lstStyle/>
          <a:p>
            <a:r>
              <a:rPr lang="en-US" dirty="0" smtClean="0"/>
              <a:t>Especial Opportunities </a:t>
            </a:r>
            <a:r>
              <a:rPr lang="en-US" dirty="0"/>
              <a:t>at </a:t>
            </a:r>
            <a:endParaRPr lang="en-US" dirty="0" smtClean="0"/>
          </a:p>
          <a:p>
            <a:pPr lvl="1"/>
            <a:r>
              <a:rPr lang="en-US" dirty="0" smtClean="0"/>
              <a:t>Resource management – Yarn v </a:t>
            </a:r>
            <a:r>
              <a:rPr lang="en-US" dirty="0" err="1" smtClean="0"/>
              <a:t>Slurm</a:t>
            </a:r>
            <a:endParaRPr lang="en-US" dirty="0" smtClean="0"/>
          </a:p>
          <a:p>
            <a:pPr lvl="1"/>
            <a:r>
              <a:rPr lang="en-US" dirty="0" smtClean="0"/>
              <a:t>File - </a:t>
            </a:r>
            <a:r>
              <a:rPr lang="en-US" dirty="0" err="1" smtClean="0"/>
              <a:t>iRODS</a:t>
            </a:r>
            <a:endParaRPr lang="en-US" dirty="0" smtClean="0"/>
          </a:p>
          <a:p>
            <a:pPr lvl="1"/>
            <a:r>
              <a:rPr lang="en-US" dirty="0" smtClean="0"/>
              <a:t>Programming – HPC parallel computing experts</a:t>
            </a:r>
          </a:p>
          <a:p>
            <a:pPr lvl="1"/>
            <a:r>
              <a:rPr lang="en-US" dirty="0" smtClean="0"/>
              <a:t>Communication – integrate best of MPI into ABDS</a:t>
            </a:r>
          </a:p>
          <a:p>
            <a:pPr lvl="1"/>
            <a:r>
              <a:rPr lang="en-US" dirty="0" smtClean="0"/>
              <a:t>Monitoring – Inca, Ganglia from HPC</a:t>
            </a:r>
          </a:p>
          <a:p>
            <a:pPr lvl="1"/>
            <a:r>
              <a:rPr lang="en-US" dirty="0" smtClean="0"/>
              <a:t>Workflow – several from Grid computing </a:t>
            </a:r>
          </a:p>
          <a:p>
            <a:r>
              <a:rPr lang="en-US" dirty="0" smtClean="0"/>
              <a:t>layers </a:t>
            </a:r>
            <a:r>
              <a:rPr lang="en-US" dirty="0"/>
              <a:t>for HPC and ABDS integration</a:t>
            </a:r>
          </a:p>
        </p:txBody>
      </p:sp>
    </p:spTree>
    <p:extLst>
      <p:ext uri="{BB962C8B-B14F-4D97-AF65-F5344CB8AC3E}">
        <p14:creationId xmlns:p14="http://schemas.microsoft.com/office/powerpoint/2010/main" val="17445927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lstStyle/>
          <a:p>
            <a:r>
              <a:rPr lang="en-US" b="1" dirty="0" smtClean="0"/>
              <a:t>Comparing Data Intensive and Simulation Problems</a:t>
            </a:r>
            <a:endParaRPr lang="en-US" b="1" dirty="0"/>
          </a:p>
        </p:txBody>
      </p:sp>
    </p:spTree>
    <p:extLst>
      <p:ext uri="{BB962C8B-B14F-4D97-AF65-F5344CB8AC3E}">
        <p14:creationId xmlns:p14="http://schemas.microsoft.com/office/powerpoint/2010/main" val="4958650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8546"/>
            <a:ext cx="8686800" cy="721895"/>
          </a:xfrm>
        </p:spPr>
        <p:txBody>
          <a:bodyPr>
            <a:normAutofit fontScale="90000"/>
          </a:bodyPr>
          <a:lstStyle/>
          <a:p>
            <a:r>
              <a:rPr lang="en-US" b="1" dirty="0" smtClean="0"/>
              <a:t>Comparison of Data Analytics with Simulation I</a:t>
            </a:r>
            <a:endParaRPr lang="en-US" b="1" dirty="0"/>
          </a:p>
        </p:txBody>
      </p:sp>
      <p:sp>
        <p:nvSpPr>
          <p:cNvPr id="3" name="Content Placeholder 2"/>
          <p:cNvSpPr>
            <a:spLocks noGrp="1"/>
          </p:cNvSpPr>
          <p:nvPr>
            <p:ph idx="1"/>
          </p:nvPr>
        </p:nvSpPr>
        <p:spPr>
          <a:xfrm>
            <a:off x="0" y="1122947"/>
            <a:ext cx="9144000" cy="5735053"/>
          </a:xfrm>
        </p:spPr>
        <p:txBody>
          <a:bodyPr>
            <a:normAutofit fontScale="92500" lnSpcReduction="20000"/>
          </a:bodyPr>
          <a:lstStyle/>
          <a:p>
            <a:r>
              <a:rPr lang="en-US" sz="2800" b="1" dirty="0" smtClean="0"/>
              <a:t>Pleasingly parallel </a:t>
            </a:r>
            <a:r>
              <a:rPr lang="en-US" sz="2800" dirty="0" smtClean="0"/>
              <a:t>often important in both</a:t>
            </a:r>
          </a:p>
          <a:p>
            <a:r>
              <a:rPr lang="en-US" sz="2800" dirty="0"/>
              <a:t>Both are often </a:t>
            </a:r>
            <a:r>
              <a:rPr lang="en-US" sz="2800" b="1" dirty="0"/>
              <a:t>SPMD</a:t>
            </a:r>
            <a:r>
              <a:rPr lang="en-US" sz="2800" dirty="0"/>
              <a:t> and </a:t>
            </a:r>
            <a:r>
              <a:rPr lang="en-US" sz="2800" b="1" dirty="0"/>
              <a:t>BSP</a:t>
            </a:r>
          </a:p>
          <a:p>
            <a:pPr marL="342900" lvl="1" indent="-342900">
              <a:buFont typeface="Arial"/>
              <a:buChar char="•"/>
            </a:pPr>
            <a:r>
              <a:rPr lang="en-US" sz="2800" b="1" dirty="0" smtClean="0"/>
              <a:t>Streaming event </a:t>
            </a:r>
            <a:r>
              <a:rPr lang="en-US" sz="2800" dirty="0" smtClean="0"/>
              <a:t>style important in Big Data; only see in simulations for “parameter sweep” simulations</a:t>
            </a:r>
          </a:p>
          <a:p>
            <a:pPr marL="342900" lvl="1" indent="-342900">
              <a:buFont typeface="Arial"/>
              <a:buChar char="•"/>
            </a:pPr>
            <a:r>
              <a:rPr lang="en-US" sz="2800" b="1" dirty="0" smtClean="0"/>
              <a:t>Non-iterative MapReduce </a:t>
            </a:r>
            <a:r>
              <a:rPr lang="en-US" sz="2800" dirty="0" smtClean="0"/>
              <a:t>is </a:t>
            </a:r>
            <a:r>
              <a:rPr lang="en-US" dirty="0"/>
              <a:t>major big data paradigm</a:t>
            </a:r>
          </a:p>
          <a:p>
            <a:pPr lvl="1"/>
            <a:r>
              <a:rPr lang="en-US" sz="2400" dirty="0" smtClean="0"/>
              <a:t>not a common simulation paradigm except where “Reduce” summarizes pleasingly parallel execution</a:t>
            </a:r>
          </a:p>
          <a:p>
            <a:r>
              <a:rPr lang="en-US" sz="2800" dirty="0" smtClean="0"/>
              <a:t>Big Data often has </a:t>
            </a:r>
            <a:r>
              <a:rPr lang="en-US" sz="2800" b="1" dirty="0" smtClean="0"/>
              <a:t>large collective communication</a:t>
            </a:r>
          </a:p>
          <a:p>
            <a:pPr lvl="1"/>
            <a:r>
              <a:rPr lang="en-US" dirty="0" smtClean="0"/>
              <a:t>Classic simulation has a lot of smallish point-to-point messages</a:t>
            </a:r>
          </a:p>
          <a:p>
            <a:r>
              <a:rPr lang="en-US" sz="2800" dirty="0" smtClean="0"/>
              <a:t>Simulation dominantly </a:t>
            </a:r>
            <a:r>
              <a:rPr lang="en-US" sz="2800" b="1" dirty="0" smtClean="0"/>
              <a:t>sparse</a:t>
            </a:r>
            <a:r>
              <a:rPr lang="en-US" sz="2800" dirty="0" smtClean="0"/>
              <a:t> (nearest neighbor) data structures</a:t>
            </a:r>
          </a:p>
          <a:p>
            <a:pPr lvl="1"/>
            <a:r>
              <a:rPr lang="en-US" dirty="0" smtClean="0"/>
              <a:t>“Bag of words (users, rankings, images..)” algorithms are sparse, as is PageRank </a:t>
            </a:r>
          </a:p>
          <a:p>
            <a:pPr lvl="1"/>
            <a:r>
              <a:rPr lang="en-US" dirty="0" smtClean="0"/>
              <a:t>Important data analytics involves full matrix algorithms</a:t>
            </a:r>
          </a:p>
          <a:p>
            <a:pPr marL="457200" lvl="1" indent="0">
              <a:buNone/>
            </a:pPr>
            <a:endParaRPr lang="en-US" dirty="0"/>
          </a:p>
        </p:txBody>
      </p:sp>
    </p:spTree>
    <p:extLst>
      <p:ext uri="{BB962C8B-B14F-4D97-AF65-F5344CB8AC3E}">
        <p14:creationId xmlns:p14="http://schemas.microsoft.com/office/powerpoint/2010/main" val="16378409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447"/>
            <a:ext cx="9144000" cy="1075765"/>
          </a:xfrm>
        </p:spPr>
        <p:txBody>
          <a:bodyPr>
            <a:normAutofit fontScale="90000"/>
          </a:bodyPr>
          <a:lstStyle/>
          <a:p>
            <a:r>
              <a:rPr lang="en-US" b="1" dirty="0" smtClean="0"/>
              <a:t>Comparison of Data Analytics with Simulation II</a:t>
            </a:r>
            <a:endParaRPr lang="en-US" b="1" dirty="0"/>
          </a:p>
        </p:txBody>
      </p:sp>
      <p:sp>
        <p:nvSpPr>
          <p:cNvPr id="3" name="Content Placeholder 2"/>
          <p:cNvSpPr>
            <a:spLocks noGrp="1"/>
          </p:cNvSpPr>
          <p:nvPr>
            <p:ph idx="1"/>
          </p:nvPr>
        </p:nvSpPr>
        <p:spPr>
          <a:xfrm>
            <a:off x="0" y="997676"/>
            <a:ext cx="9144000" cy="5927559"/>
          </a:xfrm>
        </p:spPr>
        <p:txBody>
          <a:bodyPr>
            <a:normAutofit lnSpcReduction="10000"/>
          </a:bodyPr>
          <a:lstStyle/>
          <a:p>
            <a:r>
              <a:rPr lang="en-US" sz="2400" dirty="0" smtClean="0"/>
              <a:t>There are similarities between some </a:t>
            </a:r>
            <a:r>
              <a:rPr lang="en-US" sz="2400" b="1" dirty="0" smtClean="0"/>
              <a:t>graph problems and particle simulations </a:t>
            </a:r>
            <a:r>
              <a:rPr lang="en-US" sz="2400" dirty="0" smtClean="0"/>
              <a:t>with a </a:t>
            </a:r>
            <a:r>
              <a:rPr lang="en-US" sz="2400" b="1" dirty="0" smtClean="0"/>
              <a:t>strange cutoff force.</a:t>
            </a:r>
          </a:p>
          <a:p>
            <a:pPr lvl="1"/>
            <a:r>
              <a:rPr lang="en-US" sz="2400" dirty="0" smtClean="0"/>
              <a:t>Both </a:t>
            </a:r>
            <a:r>
              <a:rPr lang="en-US" sz="2400" b="1" dirty="0" smtClean="0"/>
              <a:t>Map-Communication</a:t>
            </a:r>
          </a:p>
          <a:p>
            <a:r>
              <a:rPr lang="en-US" sz="2400" dirty="0" smtClean="0"/>
              <a:t>Note many big data problems are “</a:t>
            </a:r>
            <a:r>
              <a:rPr lang="en-US" sz="2400" b="1" dirty="0" smtClean="0"/>
              <a:t>long range force</a:t>
            </a:r>
            <a:r>
              <a:rPr lang="en-US" sz="2400" dirty="0" smtClean="0"/>
              <a:t>” as all points are linked.</a:t>
            </a:r>
          </a:p>
          <a:p>
            <a:pPr lvl="1"/>
            <a:r>
              <a:rPr lang="en-US" sz="2400" dirty="0" smtClean="0"/>
              <a:t>Easiest to parallelize. Often full matrix algorithms</a:t>
            </a:r>
          </a:p>
          <a:p>
            <a:pPr lvl="1"/>
            <a:r>
              <a:rPr lang="en-US" sz="2400" dirty="0" smtClean="0"/>
              <a:t>e.g. in </a:t>
            </a:r>
            <a:r>
              <a:rPr lang="en-US" sz="2400" dirty="0"/>
              <a:t>DNA sequence studies, </a:t>
            </a:r>
            <a:r>
              <a:rPr lang="en-US" sz="2400" dirty="0" smtClean="0"/>
              <a:t>distance </a:t>
            </a:r>
            <a:r>
              <a:rPr lang="en-US" sz="2400" dirty="0">
                <a:sym typeface="Symbol"/>
              </a:rPr>
              <a:t></a:t>
            </a:r>
            <a:r>
              <a:rPr lang="en-US" sz="2400" dirty="0"/>
              <a:t>(</a:t>
            </a:r>
            <a:r>
              <a:rPr lang="en-US" sz="2400" i="1" dirty="0" err="1"/>
              <a:t>i</a:t>
            </a:r>
            <a:r>
              <a:rPr lang="en-US" sz="2400" dirty="0"/>
              <a:t>, </a:t>
            </a:r>
            <a:r>
              <a:rPr lang="en-US" sz="2400" i="1" dirty="0">
                <a:sym typeface="Symbol"/>
              </a:rPr>
              <a:t>j</a:t>
            </a:r>
            <a:r>
              <a:rPr lang="en-US" sz="2400" dirty="0"/>
              <a:t>) </a:t>
            </a:r>
            <a:r>
              <a:rPr lang="en-US" sz="2400" dirty="0" smtClean="0"/>
              <a:t>defined by BLAST, Smith-Waterman, etc., between all sequences </a:t>
            </a:r>
            <a:r>
              <a:rPr lang="en-US" sz="2400" i="1" dirty="0" err="1"/>
              <a:t>i</a:t>
            </a:r>
            <a:r>
              <a:rPr lang="en-US" sz="2400" dirty="0"/>
              <a:t>, </a:t>
            </a:r>
            <a:r>
              <a:rPr lang="en-US" sz="2400" i="1" dirty="0" smtClean="0">
                <a:sym typeface="Symbol"/>
              </a:rPr>
              <a:t>j.</a:t>
            </a:r>
          </a:p>
          <a:p>
            <a:pPr lvl="1"/>
            <a:r>
              <a:rPr lang="en-US" sz="2400" dirty="0">
                <a:sym typeface="Symbol"/>
              </a:rPr>
              <a:t>Opportunity for “fast </a:t>
            </a:r>
            <a:r>
              <a:rPr lang="en-US" sz="2400" dirty="0" err="1">
                <a:sym typeface="Symbol"/>
              </a:rPr>
              <a:t>multipole</a:t>
            </a:r>
            <a:r>
              <a:rPr lang="en-US" sz="2400" dirty="0">
                <a:sym typeface="Symbol"/>
              </a:rPr>
              <a:t>” ideas in big data</a:t>
            </a:r>
            <a:r>
              <a:rPr lang="en-US" sz="2400" dirty="0" smtClean="0">
                <a:sym typeface="Symbol"/>
              </a:rPr>
              <a:t>.</a:t>
            </a:r>
            <a:endParaRPr lang="en-US" sz="2400" i="1" dirty="0" smtClean="0">
              <a:sym typeface="Symbol"/>
            </a:endParaRPr>
          </a:p>
          <a:p>
            <a:r>
              <a:rPr lang="en-US" sz="2400" dirty="0" smtClean="0">
                <a:sym typeface="Symbol"/>
              </a:rPr>
              <a:t>In image-based </a:t>
            </a:r>
            <a:r>
              <a:rPr lang="en-US" sz="2400" b="1" dirty="0" smtClean="0">
                <a:sym typeface="Symbol"/>
              </a:rPr>
              <a:t>deep learning</a:t>
            </a:r>
            <a:r>
              <a:rPr lang="en-US" sz="2400" dirty="0" smtClean="0">
                <a:sym typeface="Symbol"/>
              </a:rPr>
              <a:t>, neural network weights are block sparse (corresponding to links to pixel blocks) but can be formulated as full matrix operations on GPUs and MPI in blocks.</a:t>
            </a:r>
          </a:p>
          <a:p>
            <a:r>
              <a:rPr lang="en-US" sz="2400" dirty="0" smtClean="0"/>
              <a:t>In HPC benchmarking, </a:t>
            </a:r>
            <a:r>
              <a:rPr lang="en-US" sz="2400" dirty="0" err="1" smtClean="0"/>
              <a:t>Linpack</a:t>
            </a:r>
            <a:r>
              <a:rPr lang="en-US" sz="2400" dirty="0" smtClean="0"/>
              <a:t> being challenged by a new sparse conjugate gradient benchmark HPCG, while I am diligently using </a:t>
            </a:r>
            <a:r>
              <a:rPr lang="en-US" sz="2400" b="1" dirty="0" smtClean="0"/>
              <a:t>non- sparse conjugate gradient solvers </a:t>
            </a:r>
            <a:r>
              <a:rPr lang="en-US" sz="2400" dirty="0" smtClean="0"/>
              <a:t>in clustering and Multi-dimensional scaling.</a:t>
            </a:r>
          </a:p>
        </p:txBody>
      </p:sp>
    </p:spTree>
    <p:extLst>
      <p:ext uri="{BB962C8B-B14F-4D97-AF65-F5344CB8AC3E}">
        <p14:creationId xmlns:p14="http://schemas.microsoft.com/office/powerpoint/2010/main" val="22711744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1026" name="Picture 2" descr="http://bioengineering.skku.ac.kr/kosmos/tutorial_img/connection_rule.png"/>
            <p:cNvPicPr>
              <a:picLocks noChangeAspect="1" noChangeArrowheads="1"/>
            </p:cNvPicPr>
            <p:nvPr/>
          </p:nvPicPr>
          <p:blipFill rotWithShape="1">
            <a:blip r:embed="rId2">
              <a:extLst>
                <a:ext uri="{28A0092B-C50C-407E-A947-70E740481C1C}">
                  <a14:useLocalDpi xmlns:a14="http://schemas.microsoft.com/office/drawing/2010/main" val="0"/>
                </a:ext>
              </a:extLst>
            </a:blip>
            <a:srcRect l="51223"/>
            <a:stretch/>
          </p:blipFill>
          <p:spPr bwMode="auto">
            <a:xfrm>
              <a:off x="0" y="0"/>
              <a:ext cx="477879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iles.ianrenton.com/sites/blog/2012/12/Screenshot-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1203242"/>
              <a:ext cx="4389120" cy="56499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7471508" y="1039446"/>
              <a:ext cx="0" cy="625231"/>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3305908" y="966940"/>
              <a:ext cx="746369" cy="477066"/>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
        <p:nvSpPr>
          <p:cNvPr id="3" name="Content Placeholder 2"/>
          <p:cNvSpPr>
            <a:spLocks noGrp="1"/>
          </p:cNvSpPr>
          <p:nvPr>
            <p:ph idx="1"/>
          </p:nvPr>
        </p:nvSpPr>
        <p:spPr>
          <a:xfrm>
            <a:off x="4052277" y="0"/>
            <a:ext cx="5100113" cy="1191487"/>
          </a:xfrm>
          <a:solidFill>
            <a:schemeClr val="bg1">
              <a:lumMod val="65000"/>
            </a:schemeClr>
          </a:solidFill>
        </p:spPr>
        <p:txBody>
          <a:bodyPr>
            <a:normAutofit fontScale="92500"/>
          </a:bodyPr>
          <a:lstStyle/>
          <a:p>
            <a:pPr marL="0" indent="0">
              <a:buNone/>
            </a:pPr>
            <a:r>
              <a:rPr lang="en-US" dirty="0" smtClean="0"/>
              <a:t>“Force Diagrams” for macromolecules and Facebook</a:t>
            </a:r>
            <a:endParaRPr lang="en-US" dirty="0"/>
          </a:p>
        </p:txBody>
      </p:sp>
    </p:spTree>
    <p:extLst>
      <p:ext uri="{BB962C8B-B14F-4D97-AF65-F5344CB8AC3E}">
        <p14:creationId xmlns:p14="http://schemas.microsoft.com/office/powerpoint/2010/main" val="25258792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44062"/>
          </a:xfrm>
        </p:spPr>
        <p:txBody>
          <a:bodyPr/>
          <a:lstStyle/>
          <a:p>
            <a:r>
              <a:rPr lang="en-US" b="1" dirty="0" smtClean="0"/>
              <a:t>Lessons / Insights</a:t>
            </a:r>
            <a:endParaRPr lang="en-US" b="1" dirty="0"/>
          </a:p>
        </p:txBody>
      </p:sp>
      <p:sp>
        <p:nvSpPr>
          <p:cNvPr id="3" name="Content Placeholder 2"/>
          <p:cNvSpPr>
            <a:spLocks noGrp="1"/>
          </p:cNvSpPr>
          <p:nvPr>
            <p:ph idx="1"/>
          </p:nvPr>
        </p:nvSpPr>
        <p:spPr>
          <a:xfrm>
            <a:off x="55266" y="852000"/>
            <a:ext cx="9144000" cy="6006000"/>
          </a:xfrm>
        </p:spPr>
        <p:txBody>
          <a:bodyPr>
            <a:normAutofit/>
          </a:bodyPr>
          <a:lstStyle/>
          <a:p>
            <a:r>
              <a:rPr lang="en-US" dirty="0" smtClean="0"/>
              <a:t>Described status of </a:t>
            </a:r>
            <a:r>
              <a:rPr lang="en-US" b="1" dirty="0" smtClean="0"/>
              <a:t>SQL </a:t>
            </a:r>
            <a:r>
              <a:rPr lang="en-US" dirty="0" smtClean="0"/>
              <a:t>and</a:t>
            </a:r>
            <a:r>
              <a:rPr lang="en-US" b="1" dirty="0" smtClean="0"/>
              <a:t> NoSQL</a:t>
            </a:r>
            <a:endParaRPr lang="en-US" dirty="0" smtClean="0"/>
          </a:p>
          <a:p>
            <a:r>
              <a:rPr lang="en-US" dirty="0" smtClean="0"/>
              <a:t>Described </a:t>
            </a:r>
            <a:r>
              <a:rPr lang="en-US" b="1" dirty="0" smtClean="0"/>
              <a:t>various forms of </a:t>
            </a:r>
            <a:r>
              <a:rPr lang="en-US" b="1" dirty="0" err="1" smtClean="0"/>
              <a:t>Mapreduce</a:t>
            </a:r>
            <a:endParaRPr lang="en-US" b="1" dirty="0" smtClean="0"/>
          </a:p>
          <a:p>
            <a:r>
              <a:rPr lang="en-US" b="1" dirty="0" smtClean="0"/>
              <a:t>4 </a:t>
            </a:r>
            <a:r>
              <a:rPr lang="en-US" dirty="0" smtClean="0"/>
              <a:t>important machine and software </a:t>
            </a:r>
            <a:r>
              <a:rPr lang="en-US" b="1" dirty="0" smtClean="0"/>
              <a:t>architectures</a:t>
            </a:r>
          </a:p>
          <a:p>
            <a:r>
              <a:rPr lang="en-US" dirty="0" smtClean="0"/>
              <a:t>Described </a:t>
            </a:r>
            <a:r>
              <a:rPr lang="en-US" b="1" dirty="0" smtClean="0"/>
              <a:t>clouds v HPC </a:t>
            </a:r>
            <a:r>
              <a:rPr lang="en-US" dirty="0" smtClean="0"/>
              <a:t>and </a:t>
            </a:r>
            <a:r>
              <a:rPr lang="en-US" b="1" dirty="0" smtClean="0"/>
              <a:t>Big Data v Simulations</a:t>
            </a:r>
          </a:p>
          <a:p>
            <a:r>
              <a:rPr lang="en-US" b="1" dirty="0" smtClean="0"/>
              <a:t>Global Machine Learning </a:t>
            </a:r>
            <a:r>
              <a:rPr lang="en-US" dirty="0" smtClean="0"/>
              <a:t>or (Exascale Global Optimization) particularly challenging</a:t>
            </a:r>
          </a:p>
          <a:p>
            <a:pPr marL="0" indent="0">
              <a:buNone/>
            </a:pPr>
            <a:endParaRPr lang="en-US" dirty="0" smtClean="0"/>
          </a:p>
        </p:txBody>
      </p:sp>
    </p:spTree>
    <p:extLst>
      <p:ext uri="{BB962C8B-B14F-4D97-AF65-F5344CB8AC3E}">
        <p14:creationId xmlns:p14="http://schemas.microsoft.com/office/powerpoint/2010/main" val="1863997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51491"/>
          </a:xfrm>
        </p:spPr>
        <p:txBody>
          <a:bodyPr>
            <a:normAutofit fontScale="90000"/>
          </a:bodyPr>
          <a:lstStyle/>
          <a:p>
            <a:r>
              <a:rPr lang="en-US" b="1" dirty="0" smtClean="0"/>
              <a:t>10 Security &amp; Privacy Use Cases</a:t>
            </a:r>
            <a:endParaRPr lang="en-US" b="1" dirty="0"/>
          </a:p>
        </p:txBody>
      </p:sp>
      <p:sp>
        <p:nvSpPr>
          <p:cNvPr id="3" name="Content Placeholder 2"/>
          <p:cNvSpPr>
            <a:spLocks noGrp="1"/>
          </p:cNvSpPr>
          <p:nvPr>
            <p:ph idx="1"/>
          </p:nvPr>
        </p:nvSpPr>
        <p:spPr>
          <a:xfrm>
            <a:off x="0" y="703906"/>
            <a:ext cx="9144000" cy="5752877"/>
          </a:xfrm>
        </p:spPr>
        <p:txBody>
          <a:bodyPr>
            <a:normAutofit fontScale="92500" lnSpcReduction="10000"/>
          </a:bodyPr>
          <a:lstStyle/>
          <a:p>
            <a:pPr lvl="0"/>
            <a:r>
              <a:rPr lang="en-US" dirty="0"/>
              <a:t>Consumer Digital Media Usage</a:t>
            </a:r>
          </a:p>
          <a:p>
            <a:pPr lvl="0"/>
            <a:r>
              <a:rPr lang="en-US" dirty="0"/>
              <a:t>Nielsen </a:t>
            </a:r>
            <a:r>
              <a:rPr lang="en-US" dirty="0" err="1"/>
              <a:t>Homescan</a:t>
            </a:r>
            <a:endParaRPr lang="en-US" dirty="0"/>
          </a:p>
          <a:p>
            <a:r>
              <a:rPr lang="en-US" dirty="0" smtClean="0"/>
              <a:t>Web </a:t>
            </a:r>
            <a:r>
              <a:rPr lang="en-US" dirty="0"/>
              <a:t>Traffic Analytics</a:t>
            </a:r>
          </a:p>
          <a:p>
            <a:pPr lvl="0"/>
            <a:r>
              <a:rPr lang="en-US" dirty="0" smtClean="0"/>
              <a:t>Health </a:t>
            </a:r>
            <a:r>
              <a:rPr lang="en-US" dirty="0"/>
              <a:t>Information </a:t>
            </a:r>
            <a:r>
              <a:rPr lang="en-US" dirty="0" smtClean="0"/>
              <a:t>Exchange</a:t>
            </a:r>
          </a:p>
          <a:p>
            <a:pPr lvl="0"/>
            <a:r>
              <a:rPr lang="en-US" dirty="0" smtClean="0"/>
              <a:t>Personal </a:t>
            </a:r>
            <a:r>
              <a:rPr lang="en-US" dirty="0"/>
              <a:t>Genetic Privacy</a:t>
            </a:r>
          </a:p>
          <a:p>
            <a:r>
              <a:rPr lang="en-US" dirty="0" err="1" smtClean="0"/>
              <a:t>Pharma</a:t>
            </a:r>
            <a:r>
              <a:rPr lang="en-US" dirty="0" smtClean="0"/>
              <a:t> </a:t>
            </a:r>
            <a:r>
              <a:rPr lang="en-US" dirty="0"/>
              <a:t>Clinic Trial Data Sharing </a:t>
            </a:r>
          </a:p>
          <a:p>
            <a:pPr lvl="0"/>
            <a:r>
              <a:rPr lang="en-US" dirty="0" smtClean="0"/>
              <a:t>Cyber-security</a:t>
            </a:r>
          </a:p>
          <a:p>
            <a:pPr lvl="0"/>
            <a:r>
              <a:rPr lang="en-US" dirty="0"/>
              <a:t>Aviation Industry</a:t>
            </a:r>
          </a:p>
          <a:p>
            <a:pPr lvl="0"/>
            <a:r>
              <a:rPr lang="en-US" dirty="0"/>
              <a:t>Military - Unmanned Vehicle sensor data</a:t>
            </a:r>
          </a:p>
          <a:p>
            <a:pPr lvl="0"/>
            <a:r>
              <a:rPr lang="en-US" dirty="0"/>
              <a:t>Education - “Common Core” Student Performance </a:t>
            </a:r>
            <a:r>
              <a:rPr lang="en-US" dirty="0" smtClean="0"/>
              <a:t>Reporting</a:t>
            </a:r>
          </a:p>
          <a:p>
            <a:pPr lvl="0"/>
            <a:endParaRPr lang="en-US" dirty="0"/>
          </a:p>
          <a:p>
            <a:endParaRPr lang="en-US" dirty="0"/>
          </a:p>
        </p:txBody>
      </p:sp>
    </p:spTree>
    <p:extLst>
      <p:ext uri="{BB962C8B-B14F-4D97-AF65-F5344CB8AC3E}">
        <p14:creationId xmlns:p14="http://schemas.microsoft.com/office/powerpoint/2010/main" val="2303338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121"/>
            <a:ext cx="9144000" cy="1143000"/>
          </a:xfrm>
        </p:spPr>
        <p:txBody>
          <a:bodyPr>
            <a:normAutofit fontScale="90000"/>
          </a:bodyPr>
          <a:lstStyle/>
          <a:p>
            <a:r>
              <a:rPr lang="en-US" b="1" dirty="0"/>
              <a:t>7 Computational Giants of </a:t>
            </a:r>
            <a:br>
              <a:rPr lang="en-US" b="1" dirty="0"/>
            </a:br>
            <a:r>
              <a:rPr lang="en-US" b="1" dirty="0" smtClean="0"/>
              <a:t>NRC Massive </a:t>
            </a:r>
            <a:r>
              <a:rPr lang="en-US" b="1" dirty="0"/>
              <a:t>Data </a:t>
            </a:r>
            <a:r>
              <a:rPr lang="en-US" b="1" dirty="0" smtClean="0"/>
              <a:t>Analysis Report </a:t>
            </a:r>
            <a:endParaRPr lang="en-US" b="1" dirty="0"/>
          </a:p>
        </p:txBody>
      </p:sp>
      <p:sp>
        <p:nvSpPr>
          <p:cNvPr id="3" name="Content Placeholder 2"/>
          <p:cNvSpPr>
            <a:spLocks noGrp="1"/>
          </p:cNvSpPr>
          <p:nvPr>
            <p:ph idx="1"/>
          </p:nvPr>
        </p:nvSpPr>
        <p:spPr>
          <a:xfrm>
            <a:off x="94890" y="1496683"/>
            <a:ext cx="9049110" cy="4525963"/>
          </a:xfrm>
        </p:spPr>
        <p:txBody>
          <a:bodyPr/>
          <a:lstStyle/>
          <a:p>
            <a:pPr marL="514350" indent="-514350">
              <a:buFont typeface="+mj-lt"/>
              <a:buAutoNum type="arabicParenR"/>
            </a:pPr>
            <a:r>
              <a:rPr lang="en-US" b="1" dirty="0" smtClean="0">
                <a:solidFill>
                  <a:srgbClr val="CC00FF"/>
                </a:solidFill>
              </a:rPr>
              <a:t>G1:</a:t>
            </a:r>
            <a:r>
              <a:rPr lang="en-US" dirty="0"/>
              <a:t>	Basic </a:t>
            </a:r>
            <a:r>
              <a:rPr lang="en-US" dirty="0" smtClean="0"/>
              <a:t>Statistics e.g. </a:t>
            </a:r>
            <a:r>
              <a:rPr lang="en-US" dirty="0" err="1" smtClean="0"/>
              <a:t>MRStat</a:t>
            </a:r>
            <a:endParaRPr lang="en-US" dirty="0"/>
          </a:p>
          <a:p>
            <a:pPr marL="514350" indent="-514350">
              <a:buFont typeface="+mj-lt"/>
              <a:buAutoNum type="arabicParenR"/>
            </a:pPr>
            <a:r>
              <a:rPr lang="en-US" b="1" dirty="0" smtClean="0">
                <a:solidFill>
                  <a:srgbClr val="CC00FF"/>
                </a:solidFill>
              </a:rPr>
              <a:t>G2:</a:t>
            </a:r>
            <a:r>
              <a:rPr lang="en-US" dirty="0"/>
              <a:t>	Generalized N-Body Problems</a:t>
            </a:r>
          </a:p>
          <a:p>
            <a:pPr marL="514350" indent="-514350">
              <a:buFont typeface="+mj-lt"/>
              <a:buAutoNum type="arabicParenR"/>
            </a:pPr>
            <a:r>
              <a:rPr lang="en-US" b="1" dirty="0" smtClean="0">
                <a:solidFill>
                  <a:srgbClr val="CC00FF"/>
                </a:solidFill>
              </a:rPr>
              <a:t>G3:</a:t>
            </a:r>
            <a:r>
              <a:rPr lang="en-US" dirty="0"/>
              <a:t>	Graph-Theoretic Computations</a:t>
            </a:r>
          </a:p>
          <a:p>
            <a:pPr marL="514350" indent="-514350">
              <a:buFont typeface="+mj-lt"/>
              <a:buAutoNum type="arabicParenR"/>
            </a:pPr>
            <a:r>
              <a:rPr lang="en-US" b="1" dirty="0" smtClean="0">
                <a:solidFill>
                  <a:srgbClr val="CC00FF"/>
                </a:solidFill>
              </a:rPr>
              <a:t>G4:</a:t>
            </a:r>
            <a:r>
              <a:rPr lang="en-US" dirty="0"/>
              <a:t>	Linear Algebraic Computations</a:t>
            </a:r>
          </a:p>
          <a:p>
            <a:pPr marL="514350" indent="-514350">
              <a:buFont typeface="+mj-lt"/>
              <a:buAutoNum type="arabicParenR"/>
            </a:pPr>
            <a:r>
              <a:rPr lang="en-US" b="1" dirty="0" smtClean="0">
                <a:solidFill>
                  <a:srgbClr val="CC00FF"/>
                </a:solidFill>
              </a:rPr>
              <a:t>G5:</a:t>
            </a:r>
            <a:r>
              <a:rPr lang="en-US" dirty="0"/>
              <a:t>	</a:t>
            </a:r>
            <a:r>
              <a:rPr lang="en-US" dirty="0" smtClean="0"/>
              <a:t>Optimizations e.g. Linear Programming</a:t>
            </a:r>
            <a:endParaRPr lang="en-US" dirty="0"/>
          </a:p>
          <a:p>
            <a:pPr marL="514350" indent="-514350">
              <a:buFont typeface="+mj-lt"/>
              <a:buAutoNum type="arabicParenR"/>
            </a:pPr>
            <a:r>
              <a:rPr lang="en-US" b="1" dirty="0" smtClean="0">
                <a:solidFill>
                  <a:srgbClr val="CC00FF"/>
                </a:solidFill>
              </a:rPr>
              <a:t>G6:</a:t>
            </a:r>
            <a:r>
              <a:rPr lang="en-US" dirty="0"/>
              <a:t>	</a:t>
            </a:r>
            <a:r>
              <a:rPr lang="en-US" dirty="0" smtClean="0"/>
              <a:t>Integration e.g. LDA and other GML</a:t>
            </a:r>
            <a:endParaRPr lang="en-US" dirty="0"/>
          </a:p>
          <a:p>
            <a:pPr marL="514350" indent="-514350">
              <a:buFont typeface="+mj-lt"/>
              <a:buAutoNum type="arabicParenR"/>
            </a:pPr>
            <a:r>
              <a:rPr lang="en-US" b="1" dirty="0" smtClean="0">
                <a:solidFill>
                  <a:srgbClr val="CC00FF"/>
                </a:solidFill>
              </a:rPr>
              <a:t>G7:</a:t>
            </a:r>
            <a:r>
              <a:rPr lang="en-US" dirty="0"/>
              <a:t>	Alignment </a:t>
            </a:r>
            <a:r>
              <a:rPr lang="en-US" dirty="0" smtClean="0"/>
              <a:t>Problems e.g. BLAST</a:t>
            </a:r>
            <a:endParaRPr lang="en-US" dirty="0"/>
          </a:p>
        </p:txBody>
      </p:sp>
    </p:spTree>
    <p:extLst>
      <p:ext uri="{BB962C8B-B14F-4D97-AF65-F5344CB8AC3E}">
        <p14:creationId xmlns:p14="http://schemas.microsoft.com/office/powerpoint/2010/main" val="10657708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96562" y="2176677"/>
            <a:ext cx="8515865" cy="1470025"/>
          </a:xfrm>
        </p:spPr>
        <p:txBody>
          <a:bodyPr>
            <a:normAutofit/>
          </a:bodyPr>
          <a:lstStyle/>
          <a:p>
            <a:r>
              <a:rPr lang="en-US" b="1" dirty="0" smtClean="0"/>
              <a:t>S/Q/Index Category</a:t>
            </a:r>
            <a:br>
              <a:rPr lang="en-US" b="1" dirty="0" smtClean="0"/>
            </a:br>
            <a:r>
              <a:rPr lang="en-US" b="1" dirty="0" smtClean="0"/>
              <a:t>Classical Database</a:t>
            </a:r>
            <a:endParaRPr lang="en-US" b="1" dirty="0"/>
          </a:p>
        </p:txBody>
      </p:sp>
    </p:spTree>
    <p:extLst>
      <p:ext uri="{BB962C8B-B14F-4D97-AF65-F5344CB8AC3E}">
        <p14:creationId xmlns:p14="http://schemas.microsoft.com/office/powerpoint/2010/main" val="40464335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Database application</a:t>
            </a:r>
          </a:p>
        </p:txBody>
      </p:sp>
      <p:sp>
        <p:nvSpPr>
          <p:cNvPr id="3" name="Content Placeholder 2"/>
          <p:cNvSpPr>
            <a:spLocks noGrp="1"/>
          </p:cNvSpPr>
          <p:nvPr>
            <p:ph idx="1"/>
          </p:nvPr>
        </p:nvSpPr>
        <p:spPr>
          <a:xfrm>
            <a:off x="0" y="1072010"/>
            <a:ext cx="8875487" cy="5391852"/>
          </a:xfrm>
        </p:spPr>
        <p:txBody>
          <a:bodyPr>
            <a:normAutofit fontScale="77500" lnSpcReduction="20000"/>
          </a:bodyPr>
          <a:lstStyle/>
          <a:p>
            <a:r>
              <a:rPr lang="en-US" dirty="0" smtClean="0"/>
              <a:t>Now we discuss approaches to important </a:t>
            </a:r>
            <a:r>
              <a:rPr lang="en-US" b="1" dirty="0" err="1" smtClean="0">
                <a:solidFill>
                  <a:srgbClr val="006BB5"/>
                </a:solidFill>
              </a:rPr>
              <a:t>Search&amp;Query</a:t>
            </a:r>
            <a:r>
              <a:rPr lang="en-US" dirty="0" smtClean="0"/>
              <a:t> and</a:t>
            </a:r>
            <a:r>
              <a:rPr lang="en-US" b="1" dirty="0" smtClean="0">
                <a:solidFill>
                  <a:srgbClr val="006BB5"/>
                </a:solidFill>
              </a:rPr>
              <a:t> Index </a:t>
            </a:r>
            <a:r>
              <a:rPr lang="en-US" dirty="0" smtClean="0"/>
              <a:t>features </a:t>
            </a:r>
          </a:p>
          <a:p>
            <a:r>
              <a:rPr lang="en-US" dirty="0" smtClean="0"/>
              <a:t>Built around predetermined table structures (“Schema-on-write”) with highly optimized queries in SQL language</a:t>
            </a:r>
          </a:p>
          <a:p>
            <a:r>
              <a:rPr lang="en-US" dirty="0" smtClean="0"/>
              <a:t>OLTP Online Transaction Processing as done for bank accounts is a good example where traditional (relational) databases good. </a:t>
            </a:r>
          </a:p>
          <a:p>
            <a:r>
              <a:rPr lang="en-US" dirty="0" smtClean="0"/>
              <a:t>Very good indices for quick query response</a:t>
            </a:r>
          </a:p>
          <a:p>
            <a:r>
              <a:rPr lang="en-US" dirty="0" smtClean="0"/>
              <a:t>Fault tolerance done very well</a:t>
            </a:r>
          </a:p>
          <a:p>
            <a:r>
              <a:rPr lang="en-US" dirty="0" smtClean="0"/>
              <a:t>This can be scaled to large systems but </a:t>
            </a:r>
            <a:br>
              <a:rPr lang="en-US" dirty="0" smtClean="0"/>
            </a:br>
            <a:r>
              <a:rPr lang="en-US" dirty="0" smtClean="0"/>
              <a:t>parallelism is not easy – partly due to </a:t>
            </a:r>
            <a:br>
              <a:rPr lang="en-US" dirty="0" smtClean="0"/>
            </a:br>
            <a:r>
              <a:rPr lang="en-US" dirty="0" smtClean="0"/>
              <a:t>robustness constraints.</a:t>
            </a:r>
          </a:p>
          <a:p>
            <a:r>
              <a:rPr lang="en-US" dirty="0" smtClean="0"/>
              <a:t>Note bank accounts involve little computing and data is “only” large</a:t>
            </a:r>
          </a:p>
          <a:p>
            <a:pPr lvl="1"/>
            <a:r>
              <a:rPr lang="en-US" dirty="0" smtClean="0"/>
              <a:t>100 million people at ten megabytes of data (10</a:t>
            </a:r>
            <a:r>
              <a:rPr lang="en-US" baseline="30000" dirty="0" smtClean="0"/>
              <a:t>5</a:t>
            </a:r>
            <a:r>
              <a:rPr lang="en-US" dirty="0" smtClean="0"/>
              <a:t> transactions of 100 bytes) is a petabyte</a:t>
            </a:r>
          </a:p>
          <a:p>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7</a:t>
            </a:fld>
            <a:endParaRPr lang="en-US" dirty="0"/>
          </a:p>
        </p:txBody>
      </p:sp>
      <p:pic>
        <p:nvPicPr>
          <p:cNvPr id="1026" name="Picture 2" descr="File:Relational database terms.sv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1390" y="3323836"/>
            <a:ext cx="3124849" cy="14608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99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Classic Database application</a:t>
            </a:r>
          </a:p>
        </p:txBody>
      </p:sp>
      <p:sp>
        <p:nvSpPr>
          <p:cNvPr id="3" name="Content Placeholder 2"/>
          <p:cNvSpPr>
            <a:spLocks noGrp="1"/>
          </p:cNvSpPr>
          <p:nvPr>
            <p:ph idx="1"/>
          </p:nvPr>
        </p:nvSpPr>
        <p:spPr>
          <a:xfrm>
            <a:off x="0" y="1027133"/>
            <a:ext cx="9144000" cy="5694342"/>
          </a:xfrm>
        </p:spPr>
        <p:txBody>
          <a:bodyPr>
            <a:normAutofit lnSpcReduction="10000"/>
          </a:bodyPr>
          <a:lstStyle/>
          <a:p>
            <a:r>
              <a:rPr lang="en-US" sz="2000" dirty="0" smtClean="0"/>
              <a:t>There is a vigorous debate as to which is better</a:t>
            </a:r>
          </a:p>
          <a:p>
            <a:pPr lvl="1"/>
            <a:r>
              <a:rPr lang="en-US" sz="1800" dirty="0" smtClean="0"/>
              <a:t>Databases or new cloud solutions typified by Hadoop for processing and </a:t>
            </a:r>
            <a:r>
              <a:rPr lang="en-US" sz="1800" dirty="0" err="1" smtClean="0"/>
              <a:t>NoSQL</a:t>
            </a:r>
            <a:r>
              <a:rPr lang="en-US" sz="1800" dirty="0" smtClean="0"/>
              <a:t> for storage?</a:t>
            </a:r>
          </a:p>
          <a:p>
            <a:r>
              <a:rPr lang="en-US" sz="2000" dirty="0" smtClean="0"/>
              <a:t>Modern data analytics are not helped significantly by RDBMS (Relational Database management System) technologies and can run on cheaper hardware that can scale to much larger datasets than RDBMS</a:t>
            </a:r>
          </a:p>
          <a:p>
            <a:pPr lvl="1"/>
            <a:r>
              <a:rPr lang="en-US" sz="1800" dirty="0" smtClean="0"/>
              <a:t>SQL does not have built in clustering or recommender systems!</a:t>
            </a:r>
          </a:p>
          <a:p>
            <a:r>
              <a:rPr lang="en-US" sz="2000" dirty="0" smtClean="0"/>
              <a:t>One can view MapReduce as exposing parallelism possible in databases and </a:t>
            </a:r>
            <a:r>
              <a:rPr lang="en-US" sz="2000" dirty="0" err="1" smtClean="0"/>
              <a:t>Hive+Hadoop</a:t>
            </a:r>
            <a:r>
              <a:rPr lang="en-US" sz="2000" dirty="0" smtClean="0"/>
              <a:t> as one example of cost effective parallel RDBMS</a:t>
            </a:r>
          </a:p>
          <a:p>
            <a:r>
              <a:rPr lang="en-US" sz="2000" dirty="0" smtClean="0"/>
              <a:t>The RDBMS optimizations (which are great for OLTP) come at a cost so that price per terabyte per year is $1000-$2000 for a Hadoop cluster but 5-10 or more times that for a commercial RDBMS installation</a:t>
            </a:r>
          </a:p>
          <a:p>
            <a:pPr lvl="1"/>
            <a:r>
              <a:rPr lang="en-US" sz="1800" dirty="0" smtClean="0"/>
              <a:t>RDBMS needs more expensive servers whereas Hadoop scales on cheap commodity hardware.</a:t>
            </a:r>
          </a:p>
          <a:p>
            <a:pPr lvl="1"/>
            <a:r>
              <a:rPr lang="en-US" sz="1800" dirty="0" smtClean="0"/>
              <a:t>Commercial RDBMS software very expensive</a:t>
            </a:r>
          </a:p>
          <a:p>
            <a:r>
              <a:rPr lang="en-US" sz="2000" dirty="0" smtClean="0"/>
              <a:t>ETL (Extract, Transform Load) and “Data Warehouse” are important terms in describing RDBMS approach to diverse unstructured data</a:t>
            </a:r>
          </a:p>
          <a:p>
            <a:pPr lvl="1"/>
            <a:r>
              <a:rPr lang="en-US" sz="1800" dirty="0"/>
              <a:t>Also operational data </a:t>
            </a:r>
            <a:r>
              <a:rPr lang="en-US" sz="1800" dirty="0" smtClean="0"/>
              <a:t>store or ODS</a:t>
            </a:r>
            <a:endParaRPr lang="en-US" sz="1800"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8</a:t>
            </a:fld>
            <a:endParaRPr lang="en-US" dirty="0"/>
          </a:p>
        </p:txBody>
      </p:sp>
    </p:spTree>
    <p:extLst>
      <p:ext uri="{BB962C8B-B14F-4D97-AF65-F5344CB8AC3E}">
        <p14:creationId xmlns:p14="http://schemas.microsoft.com/office/powerpoint/2010/main" val="4161358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6274675" cy="810846"/>
          </a:xfrm>
        </p:spPr>
        <p:txBody>
          <a:bodyPr/>
          <a:lstStyle/>
          <a:p>
            <a:r>
              <a:rPr lang="en-US" dirty="0" smtClean="0"/>
              <a:t>RDBMS v. Cloud from </a:t>
            </a:r>
            <a:r>
              <a:rPr lang="en-US" dirty="0" err="1" smtClean="0"/>
              <a:t>Cloudera</a:t>
            </a:r>
            <a:endParaRPr lang="en-US" dirty="0"/>
          </a:p>
        </p:txBody>
      </p:sp>
      <p:sp>
        <p:nvSpPr>
          <p:cNvPr id="4" name="Slide Number Placeholder 3"/>
          <p:cNvSpPr>
            <a:spLocks noGrp="1"/>
          </p:cNvSpPr>
          <p:nvPr>
            <p:ph type="sldNum" sz="quarter" idx="12"/>
          </p:nvPr>
        </p:nvSpPr>
        <p:spPr/>
        <p:txBody>
          <a:bodyPr/>
          <a:lstStyle/>
          <a:p>
            <a:fld id="{C4B85148-DB98-4269-ACE6-2DF49F9918C9}" type="slidenum">
              <a:rPr lang="en-US" smtClean="0"/>
              <a:pPr/>
              <a:t>9</a:t>
            </a:fld>
            <a:endParaRPr lang="en-US" dirty="0"/>
          </a:p>
        </p:txBody>
      </p:sp>
      <p:pic>
        <p:nvPicPr>
          <p:cNvPr id="7" name="Picture 6"/>
          <p:cNvPicPr>
            <a:picLocks noChangeAspect="1"/>
          </p:cNvPicPr>
          <p:nvPr/>
        </p:nvPicPr>
        <p:blipFill>
          <a:blip r:embed="rId2"/>
          <a:stretch>
            <a:fillRect/>
          </a:stretch>
        </p:blipFill>
        <p:spPr>
          <a:xfrm>
            <a:off x="0" y="754380"/>
            <a:ext cx="8138160" cy="6103620"/>
          </a:xfrm>
          <a:prstGeom prst="rect">
            <a:avLst/>
          </a:prstGeom>
        </p:spPr>
      </p:pic>
      <p:sp>
        <p:nvSpPr>
          <p:cNvPr id="6" name="Content Placeholder 2"/>
          <p:cNvSpPr>
            <a:spLocks noGrp="1"/>
          </p:cNvSpPr>
          <p:nvPr>
            <p:ph idx="1"/>
          </p:nvPr>
        </p:nvSpPr>
        <p:spPr>
          <a:xfrm>
            <a:off x="0" y="6529588"/>
            <a:ext cx="7759522" cy="328412"/>
          </a:xfrm>
          <a:solidFill>
            <a:schemeClr val="bg1"/>
          </a:solidFill>
        </p:spPr>
        <p:txBody>
          <a:bodyPr/>
          <a:lstStyle/>
          <a:p>
            <a:r>
              <a:rPr lang="en-US" sz="1400" dirty="0">
                <a:hlinkClick r:id="rId3"/>
              </a:rPr>
              <a:t>http://cci.drexel.edu/bigdata/bigdata2013/Apache%20Hadoop%20in%20the%20Enterprise.pdf</a:t>
            </a:r>
            <a:endParaRPr lang="en-US" sz="1400" dirty="0"/>
          </a:p>
          <a:p>
            <a:endParaRPr lang="en-US" sz="2400" dirty="0"/>
          </a:p>
          <a:p>
            <a:pPr marL="0" indent="0">
              <a:buNone/>
            </a:pPr>
            <a:endParaRPr lang="en-US" dirty="0"/>
          </a:p>
        </p:txBody>
      </p:sp>
    </p:spTree>
    <p:extLst>
      <p:ext uri="{BB962C8B-B14F-4D97-AF65-F5344CB8AC3E}">
        <p14:creationId xmlns:p14="http://schemas.microsoft.com/office/powerpoint/2010/main" val="3278211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81172&quot;&gt;&lt;property id=&quot;20148&quot; value=&quot;5&quot;/&gt;&lt;property id=&quot;20300&quot; value=&quot;Slide 38 - &amp;quot;Lessons / Insights&amp;quot;&quot;/&gt;&lt;property id=&quot;20307&quot; value=&quot;462&quot;/&gt;&lt;/object&gt;&lt;object type=&quot;3&quot; unique_id=&quot;254390&quot;&gt;&lt;property id=&quot;20148&quot; value=&quot;5&quot;/&gt;&lt;property id=&quot;20300&quot; value=&quot;Slide 1 - &amp;quot;Big Data Open Source Software  and Projects  Aspects of Big Data Applications  &amp;quot;&quot;/&gt;&lt;property id=&quot;20307&quot; value=&quot;522&quot;/&gt;&lt;/object&gt;&lt;object type=&quot;3&quot; unique_id=&quot;256019&quot;&gt;&lt;property id=&quot;20148&quot; value=&quot;5&quot;/&gt;&lt;property id=&quot;20300&quot; value=&quot;Slide 23 - &amp;quot;Useful Set of Analytics Architectures&amp;quot;&quot;/&gt;&lt;property id=&quot;20307&quot; value=&quot;533&quot;/&gt;&lt;/object&gt;&lt;object type=&quot;3&quot; unique_id=&quot;256020&quot;&gt;&lt;property id=&quot;20148&quot; value=&quot;5&quot;/&gt;&lt;property id=&quot;20300&quot; value=&quot;Slide 26 - &amp;quot;4 Forms of MapReduce&amp;quot;&quot;/&gt;&lt;property id=&quot;20307&quot; value=&quot;534&quot;/&gt;&lt;/object&gt;&lt;object type=&quot;3&quot; unique_id=&quot;261155&quot;&gt;&lt;property id=&quot;20148&quot; value=&quot;5&quot;/&gt;&lt;property id=&quot;20300&quot; value=&quot;Slide 4 - &amp;quot;10 Security &amp;amp; Privacy Use Cases&amp;quot;&quot;/&gt;&lt;property id=&quot;20307&quot; value=&quot;577&quot;/&gt;&lt;/object&gt;&lt;object type=&quot;3&quot; unique_id=&quot;261156&quot;&gt;&lt;property id=&quot;20148&quot; value=&quot;5&quot;/&gt;&lt;property id=&quot;20300&quot; value=&quot;Slide 5 - &amp;quot;7 Computational Giants of  NRC Massive Data Analysis Report &amp;quot;&quot;/&gt;&lt;property id=&quot;20307&quot; value=&quot;575&quot;/&gt;&lt;/object&gt;&lt;object type=&quot;3&quot; unique_id=&quot;261157&quot;&gt;&lt;property id=&quot;20148&quot; value=&quot;5&quot;/&gt;&lt;property id=&quot;20300&quot; value=&quot;Slide 22 - &amp;quot;Implementing Big Data&amp;quot;&quot;/&gt;&lt;property id=&quot;20307&quot; value=&quot;576&quot;/&gt;&lt;/object&gt;&lt;object type=&quot;3&quot; unique_id=&quot;261158&quot;&gt;&lt;property id=&quot;20148&quot; value=&quot;5&quot;/&gt;&lt;property id=&quot;20300&quot; value=&quot;Slide 27 - &amp;quot;Clouds and HPC &amp;quot;&quot;/&gt;&lt;property id=&quot;20307&quot; value=&quot;563&quot;/&gt;&lt;/object&gt;&lt;object type=&quot;3&quot; unique_id=&quot;261159&quot;&gt;&lt;property id=&quot;20148&quot; value=&quot;5&quot;/&gt;&lt;property id=&quot;20300&quot; value=&quot;Slide 28 - &amp;quot;2 Aspects of Cloud Computing:  Infrastructure and Runtimes&amp;quot;&quot;/&gt;&lt;property id=&quot;20307&quot; value=&quot;564&quot;/&gt;&lt;/object&gt;&lt;object type=&quot;3&quot; unique_id=&quot;261160&quot;&gt;&lt;property id=&quot;20148&quot; value=&quot;5&quot;/&gt;&lt;property id=&quot;20300&quot; value=&quot;Slide 29 - &amp;quot;Clouds have highlighted SaaS PaaS IaaS &amp;quot;&quot;/&gt;&lt;property id=&quot;20307&quot; value=&quot;565&quot;/&gt;&lt;/object&gt;&lt;object type=&quot;3&quot; unique_id=&quot;261161&quot;&gt;&lt;property id=&quot;20148&quot; value=&quot;5&quot;/&gt;&lt;property id=&quot;20300&quot; value=&quot;Slide 30 - &amp;quot;(Old) Science Computing Environments&amp;quot;&quot;/&gt;&lt;property id=&quot;20307&quot; value=&quot;566&quot;/&gt;&lt;/object&gt;&lt;object type=&quot;3&quot; unique_id=&quot;261162&quot;&gt;&lt;property id=&quot;20148&quot; value=&quot;5&quot;/&gt;&lt;property id=&quot;20300&quot; value=&quot;Slide 31 - &amp;quot;Clouds HPC and Grids&amp;quot;&quot;/&gt;&lt;property id=&quot;20307&quot; value=&quot;567&quot;/&gt;&lt;/object&gt;&lt;object type=&quot;3&quot; unique_id=&quot;261163&quot;&gt;&lt;property id=&quot;20148&quot; value=&quot;5&quot;/&gt;&lt;property id=&quot;20300&quot; value=&quot;Slide 32 - &amp;quot;Increasing Synchronization in  Parallel Computing&amp;quot;&quot;/&gt;&lt;property id=&quot;20307&quot; value=&quot;568&quot;/&gt;&lt;/object&gt;&lt;object type=&quot;3&quot; unique_id=&quot;335667&quot;&gt;&lt;property id=&quot;20148&quot; value=&quot;5&quot;/&gt;&lt;property id=&quot;20300&quot; value=&quot;Slide 19 - &amp;quot;Parallel Global Machine Learning Examples&amp;quot;&quot;/&gt;&lt;property id=&quot;20307&quot; value=&quot;578&quot;/&gt;&lt;/object&gt;&lt;object type=&quot;3&quot; unique_id=&quot;335668&quot;&gt;&lt;property id=&quot;20148&quot; value=&quot;5&quot;/&gt;&lt;property id=&quot;20300&quot; value=&quot;Slide 20 - &amp;quot;Use of MDS and Clustering&amp;quot;&quot;/&gt;&lt;property id=&quot;20307&quot; value=&quot;579&quot;/&gt;&lt;/object&gt;&lt;object type=&quot;3&quot; unique_id=&quot;335669&quot;&gt;&lt;property id=&quot;20148&quot; value=&quot;5&quot;/&gt;&lt;property id=&quot;20300&quot; value=&quot;Slide 21 - &amp;quot;Clustering and MDS Large Scale O(N2) GML&amp;quot;&quot;/&gt;&lt;property id=&quot;20307&quot; value=&quot;580&quot;/&gt;&lt;/object&gt;&lt;object type=&quot;3&quot; unique_id=&quot;335670&quot;&gt;&lt;property id=&quot;20148&quot; value=&quot;5&quot;/&gt;&lt;property id=&quot;20300&quot; value=&quot;Slide 34 - &amp;quot;Comparing Data Intensive and Simulation Problems&amp;quot;&quot;/&gt;&lt;property id=&quot;20307&quot; value=&quot;581&quot;/&gt;&lt;/object&gt;&lt;object type=&quot;3&quot; unique_id=&quot;335671&quot;&gt;&lt;property id=&quot;20148&quot; value=&quot;5&quot;/&gt;&lt;property id=&quot;20300&quot; value=&quot;Slide 35 - &amp;quot;Comparison of Data Analytics with Simulation I&amp;quot;&quot;/&gt;&lt;property id=&quot;20307&quot; value=&quot;584&quot;/&gt;&lt;/object&gt;&lt;object type=&quot;3&quot; unique_id=&quot;335672&quot;&gt;&lt;property id=&quot;20148&quot; value=&quot;5&quot;/&gt;&lt;property id=&quot;20300&quot; value=&quot;Slide 36 - &amp;quot;Comparison of Data Analytics with Simulation II&amp;quot;&quot;/&gt;&lt;property id=&quot;20307&quot; value=&quot;585&quot;/&gt;&lt;/object&gt;&lt;object type=&quot;3&quot; unique_id=&quot;335673&quot;&gt;&lt;property id=&quot;20148&quot; value=&quot;5&quot;/&gt;&lt;property id=&quot;20300&quot; value=&quot;Slide 37&quot;/&gt;&lt;property id=&quot;20307&quot; value=&quot;586&quot;/&gt;&lt;/object&gt;&lt;object type=&quot;3&quot; unique_id=&quot;336783&quot;&gt;&lt;property id=&quot;20148&quot; value=&quot;5&quot;/&gt;&lt;property id=&quot;20300&quot; value=&quot;Slide 24 - &amp;quot;Classic MapReduce&amp;quot;&quot;/&gt;&lt;property id=&quot;20307&quot; value=&quot;587&quot;/&gt;&lt;/object&gt;&lt;object type=&quot;3&quot; unique_id=&quot;336784&quot;&gt;&lt;property id=&quot;20148&quot; value=&quot;5&quot;/&gt;&lt;property id=&quot;20300&quot; value=&quot;Slide 25 - &amp;quot;MapReduce “File/Data Repository” Parallelism&amp;quot;&quot;/&gt;&lt;property id=&quot;20307&quot; value=&quot;588&quot;/&gt;&lt;/object&gt;&lt;object type=&quot;3&quot; unique_id=&quot;336785&quot;&gt;&lt;property id=&quot;20148&quot; value=&quot;5&quot;/&gt;&lt;property id=&quot;20300&quot; value=&quot;Slide 33 - &amp;quot;Where is HPC most important in HPC-ABDS&amp;quot;&quot;/&gt;&lt;property id=&quot;20307&quot; value=&quot;589&quot;/&gt;&lt;/object&gt;&lt;object type=&quot;3&quot; unique_id=&quot;340999&quot;&gt;&lt;property id=&quot;20148&quot; value=&quot;5&quot;/&gt;&lt;property id=&quot;20300&quot; value=&quot;Slide 2 - &amp;quot;Other Sources of Use Cases&amp;quot;&quot;/&gt;&lt;property id=&quot;20307&quot; value=&quot;621&quot;/&gt;&lt;/object&gt;&lt;object type=&quot;3&quot; unique_id=&quot;343423&quot;&gt;&lt;property id=&quot;20148&quot; value=&quot;5&quot;/&gt;&lt;property id=&quot;20300&quot; value=&quot;Slide 6 - &amp;quot;S/Q/Index Category Classical Database&amp;quot;&quot;/&gt;&lt;property id=&quot;20307&quot; value=&quot;641&quot;/&gt;&lt;/object&gt;&lt;object type=&quot;3&quot; unique_id=&quot;343424&quot;&gt;&lt;property id=&quot;20148&quot; value=&quot;5&quot;/&gt;&lt;property id=&quot;20300&quot; value=&quot;Slide 7 - &amp;quot;Classic Database application&amp;quot;&quot;/&gt;&lt;property id=&quot;20307&quot; value=&quot;642&quot;/&gt;&lt;/object&gt;&lt;object type=&quot;3&quot; unique_id=&quot;343425&quot;&gt;&lt;property id=&quot;20148&quot; value=&quot;5&quot;/&gt;&lt;property id=&quot;20300&quot; value=&quot;Slide 8 - &amp;quot;Classic Database application&amp;quot;&quot;/&gt;&lt;property id=&quot;20307&quot; value=&quot;643&quot;/&gt;&lt;/object&gt;&lt;object type=&quot;3&quot; unique_id=&quot;343426&quot;&gt;&lt;property id=&quot;20148&quot; value=&quot;5&quot;/&gt;&lt;property id=&quot;20300&quot; value=&quot;Slide 9 - &amp;quot;RDBMS v. Cloud from Cloudera&amp;quot;&quot;/&gt;&lt;property id=&quot;20307&quot; value=&quot;644&quot;/&gt;&lt;/object&gt;&lt;object type=&quot;3&quot; unique_id=&quot;343427&quot;&gt;&lt;property id=&quot;20148&quot; value=&quot;5&quot;/&gt;&lt;property id=&quot;20300&quot; value=&quot;Slide 10 - &amp;quot;Problems in RDBMS Approach &amp;quot;&quot;/&gt;&lt;property id=&quot;20307&quot; value=&quot;645&quot;/&gt;&lt;/object&gt;&lt;object type=&quot;3&quot; unique_id=&quot;343428&quot;&gt;&lt;property id=&quot;20148&quot; value=&quot;5&quot;/&gt;&lt;property id=&quot;20300&quot; value=&quot;Slide 11 - &amp;quot;Traditional Relational Database Approach&amp;quot;&quot;/&gt;&lt;property id=&quot;20307&quot; value=&quot;646&quot;/&gt;&lt;/object&gt;&lt;object type=&quot;3&quot; unique_id=&quot;343429&quot;&gt;&lt;property id=&quot;20148&quot; value=&quot;5&quot;/&gt;&lt;property id=&quot;20300&quot; value=&quot;Slide 12 - &amp;quot;Hybrid RDBMS Cloud Solution from Cloudera&amp;quot;&quot;/&gt;&lt;property id=&quot;20307&quot; value=&quot;647&quot;/&gt;&lt;/object&gt;&lt;object type=&quot;3&quot; unique_id=&quot;343430&quot;&gt;&lt;property id=&quot;20148&quot; value=&quot;5&quot;/&gt;&lt;property id=&quot;20300&quot; value=&quot;Slide 13 - &amp;quot;Typical Modern Do-everything Solution from IBM&amp;quot;&quot;/&gt;&lt;property id=&quot;20307&quot; value=&quot;648&quot;/&gt;&lt;/object&gt;&lt;object type=&quot;3&quot; unique_id=&quot;343431&quot;&gt;&lt;property id=&quot;20148&quot; value=&quot;5&quot;/&gt;&lt;property id=&quot;20300&quot; value=&quot;Slide 14&quot;/&gt;&lt;property id=&quot;20307&quot; value=&quot;649&quot;/&gt;&lt;/object&gt;&lt;object type=&quot;3&quot; unique_id=&quot;343432&quot;&gt;&lt;property id=&quot;20148&quot; value=&quot;5&quot;/&gt;&lt;property id=&quot;20300&quot; value=&quot;Slide 15 - &amp;quot;S/Q/Index Category NoSQL Solutions&amp;quot;&quot;/&gt;&lt;property id=&quot;20307&quot; value=&quot;650&quot;/&gt;&lt;/object&gt;&lt;object type=&quot;3&quot; unique_id=&quot;343433&quot;&gt;&lt;property id=&quot;20148&quot; value=&quot;5&quot;/&gt;&lt;property id=&quot;20300&quot; value=&quot;Slide 16 - &amp;quot;Database built on top of  NoSQL such as Hbase for media I&amp;quot;&quot;/&gt;&lt;property id=&quot;20307&quot; value=&quot;651&quot;/&gt;&lt;/object&gt;&lt;object type=&quot;3&quot; unique_id=&quot;343434&quot;&gt;&lt;property id=&quot;20148&quot; value=&quot;5&quot;/&gt;&lt;property id=&quot;20300&quot; value=&quot;Slide 17 - &amp;quot;Database built on top of  NoSQL such as Hbase for media II&amp;quot;&quot;/&gt;&lt;property id=&quot;20307&quot; value=&quot;652&quot;/&gt;&lt;/object&gt;&lt;object type=&quot;3&quot; unique_id=&quot;343435&quot;&gt;&lt;property id=&quot;20148&quot; value=&quot;5&quot;/&gt;&lt;property id=&quot;20300&quot; value=&quot;Slide 18&quot;/&gt;&lt;property id=&quot;20307&quot; value=&quot;653&quot;/&gt;&lt;/object&gt;&lt;object type=&quot;3&quot; unique_id=&quot;343846&quot;&gt;&lt;property id=&quot;20148&quot; value=&quot;5&quot;/&gt;&lt;property id=&quot;20300&quot; value=&quot;Slide 3 - &amp;quot;Distributed Computing Practice for Large-Scale Science &amp;amp; Engineering  S. Jha, M. Cole, D. Katz, O. Rana, M. Parasha&quot;/&gt;&lt;property id=&quot;20307&quot; value=&quot;656&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23956</TotalTime>
  <Words>2213</Words>
  <Application>Microsoft Office PowerPoint</Application>
  <PresentationFormat>On-screen Show (4:3)</PresentationFormat>
  <Paragraphs>361</Paragraphs>
  <Slides>38</Slides>
  <Notes>6</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38</vt:i4>
      </vt:variant>
    </vt:vector>
  </HeadingPairs>
  <TitlesOfParts>
    <vt:vector size="58" baseType="lpstr">
      <vt:lpstr>Adobe Gothic Std B</vt:lpstr>
      <vt:lpstr>Arial</vt:lpstr>
      <vt:lpstr>Calibri</vt:lpstr>
      <vt:lpstr>Cambria</vt:lpstr>
      <vt:lpstr>Cooper Std Black</vt:lpstr>
      <vt:lpstr>Courier New</vt:lpstr>
      <vt:lpstr>Franklin Gothic Book</vt:lpstr>
      <vt:lpstr>Franklin Gothic Demi</vt:lpstr>
      <vt:lpstr>Franklin Gothic Medium</vt:lpstr>
      <vt:lpstr>Symbol</vt:lpstr>
      <vt:lpstr>Times New Roman</vt:lpstr>
      <vt:lpstr>Wingdings</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Aspects of Big Data Applications  </vt:lpstr>
      <vt:lpstr>Other Sources of Use Cases</vt:lpstr>
      <vt:lpstr>Distributed Computing Practice for Large-Scale Science &amp; Engineering  S. Jha, M. Cole, D. Katz, O. Rana, M. Parashar, and J. Weissman, </vt:lpstr>
      <vt:lpstr>10 Security &amp; Privacy Use Cases</vt:lpstr>
      <vt:lpstr>7 Computational Giants of  NRC Massive Data Analysis Report </vt:lpstr>
      <vt:lpstr>S/Q/Index Category Classical Database</vt:lpstr>
      <vt:lpstr>Classic Database application</vt:lpstr>
      <vt:lpstr>Classic Database application</vt:lpstr>
      <vt:lpstr>RDBMS v. Cloud from Cloudera</vt:lpstr>
      <vt:lpstr>Problems in RDBMS Approach </vt:lpstr>
      <vt:lpstr>Traditional Relational Database Approach</vt:lpstr>
      <vt:lpstr>Hybrid RDBMS Cloud Solution from Cloudera</vt:lpstr>
      <vt:lpstr>Typical Modern Do-everything Solution from IBM</vt:lpstr>
      <vt:lpstr>PowerPoint Presentation</vt:lpstr>
      <vt:lpstr>S/Q/Index Category NoSQL Solutions</vt:lpstr>
      <vt:lpstr>Database built on top of  NoSQL such as Hbase for media I</vt:lpstr>
      <vt:lpstr>Database built on top of  NoSQL such as Hbase for media II</vt:lpstr>
      <vt:lpstr>PowerPoint Presentation</vt:lpstr>
      <vt:lpstr>Parallel Global Machine Learning Examples</vt:lpstr>
      <vt:lpstr>Use of MDS and Clustering</vt:lpstr>
      <vt:lpstr>Clustering and MDS Large Scale O(N2) GML</vt:lpstr>
      <vt:lpstr>Implementing Big Data</vt:lpstr>
      <vt:lpstr>Useful Set of Analytics Architectures</vt:lpstr>
      <vt:lpstr>Classic MapReduce</vt:lpstr>
      <vt:lpstr>MapReduce “File/Data Repository” Parallelism</vt:lpstr>
      <vt:lpstr>4 Forms of MapReduce</vt:lpstr>
      <vt:lpstr>Clouds and HPC </vt:lpstr>
      <vt:lpstr>2 Aspects of Cloud Computing:  Infrastructure and Runtimes</vt:lpstr>
      <vt:lpstr>Clouds have highlighted SaaS PaaS IaaS </vt:lpstr>
      <vt:lpstr>(Old) Science Computing Environments</vt:lpstr>
      <vt:lpstr>Clouds HPC and Grids</vt:lpstr>
      <vt:lpstr>Increasing Synchronization in  Parallel Computing</vt:lpstr>
      <vt:lpstr>Where is HPC most important in HPC-ABDS</vt:lpstr>
      <vt:lpstr>Comparing Data Intensive and Simulation Problems</vt:lpstr>
      <vt:lpstr>Comparison of Data Analytics with Simulation I</vt:lpstr>
      <vt:lpstr>Comparison of Data Analytics with Simulation II</vt:lpstr>
      <vt:lpstr>PowerPoint Presentation</vt:lpstr>
      <vt:lpstr>Lessons / Insights</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459</cp:revision>
  <dcterms:created xsi:type="dcterms:W3CDTF">2014-02-25T01:32:12Z</dcterms:created>
  <dcterms:modified xsi:type="dcterms:W3CDTF">2014-09-01T17:48:39Z</dcterms:modified>
</cp:coreProperties>
</file>